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6" r:id="rId3"/>
    <p:sldId id="310" r:id="rId4"/>
    <p:sldId id="315" r:id="rId5"/>
    <p:sldId id="260" r:id="rId6"/>
    <p:sldId id="299" r:id="rId7"/>
    <p:sldId id="296" r:id="rId8"/>
    <p:sldId id="297" r:id="rId9"/>
    <p:sldId id="300" r:id="rId10"/>
    <p:sldId id="262" r:id="rId11"/>
    <p:sldId id="264" r:id="rId12"/>
    <p:sldId id="280" r:id="rId13"/>
    <p:sldId id="291" r:id="rId14"/>
    <p:sldId id="311" r:id="rId15"/>
    <p:sldId id="313" r:id="rId16"/>
    <p:sldId id="312" r:id="rId17"/>
    <p:sldId id="269" r:id="rId18"/>
    <p:sldId id="281" r:id="rId19"/>
    <p:sldId id="282" r:id="rId20"/>
    <p:sldId id="279" r:id="rId21"/>
    <p:sldId id="287" r:id="rId22"/>
    <p:sldId id="258" r:id="rId23"/>
    <p:sldId id="302" r:id="rId24"/>
    <p:sldId id="303" r:id="rId25"/>
    <p:sldId id="289" r:id="rId26"/>
    <p:sldId id="295" r:id="rId27"/>
    <p:sldId id="305" r:id="rId28"/>
    <p:sldId id="304" r:id="rId29"/>
    <p:sldId id="263" r:id="rId30"/>
    <p:sldId id="314" r:id="rId31"/>
    <p:sldId id="257" r:id="rId32"/>
    <p:sldId id="316" r:id="rId33"/>
    <p:sldId id="283" r:id="rId34"/>
    <p:sldId id="284" r:id="rId35"/>
    <p:sldId id="285" r:id="rId36"/>
    <p:sldId id="286" r:id="rId37"/>
    <p:sldId id="293" r:id="rId38"/>
    <p:sldId id="318" r:id="rId39"/>
    <p:sldId id="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951DA-E390-4913-9406-E65BC2E36C36}"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F07D3-5748-426F-86CA-C9A1C06FF3CB}" type="slidenum">
              <a:rPr lang="en-US" smtClean="0"/>
              <a:t>‹#›</a:t>
            </a:fld>
            <a:endParaRPr lang="en-US"/>
          </a:p>
        </p:txBody>
      </p:sp>
    </p:spTree>
    <p:extLst>
      <p:ext uri="{BB962C8B-B14F-4D97-AF65-F5344CB8AC3E}">
        <p14:creationId xmlns:p14="http://schemas.microsoft.com/office/powerpoint/2010/main" val="2691059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5486D37D-0D2F-8AB1-5644-0D20415F61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CE4188-A5E7-4760-BA07-48437EE9A407}" type="slidenum">
              <a:rPr lang="ar-SA" altLang="en-US"/>
              <a:pPr eaLnBrk="1" hangingPunct="1"/>
              <a:t>22</a:t>
            </a:fld>
            <a:endParaRPr lang="en-US" altLang="en-US"/>
          </a:p>
        </p:txBody>
      </p:sp>
      <p:sp>
        <p:nvSpPr>
          <p:cNvPr id="60419" name="Rectangle 2">
            <a:extLst>
              <a:ext uri="{FF2B5EF4-FFF2-40B4-BE49-F238E27FC236}">
                <a16:creationId xmlns:a16="http://schemas.microsoft.com/office/drawing/2014/main" id="{FF72D292-C850-0DCF-9EC0-39E19E4B5151}"/>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BE56C37-397D-4955-C5EB-BBD8BCFDA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0D00C-A0A9-997C-6199-24594C3A17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ABDE0E-221A-7782-A298-22E4887BAA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CC2401-5088-23F2-768C-A0A1ACD36023}"/>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5" name="Footer Placeholder 4">
            <a:extLst>
              <a:ext uri="{FF2B5EF4-FFF2-40B4-BE49-F238E27FC236}">
                <a16:creationId xmlns:a16="http://schemas.microsoft.com/office/drawing/2014/main" id="{06C5B179-E9A0-F746-05EE-492F2BC90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BBFE8-9470-A93A-7342-8E92DB93FFD6}"/>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2026835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CB46-E4D4-B882-39D1-3642781914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15E02E-A4B1-AD55-C9E9-89F21A333F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0A9DB-A52F-E424-7FE1-A5946F3AF1F8}"/>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5" name="Footer Placeholder 4">
            <a:extLst>
              <a:ext uri="{FF2B5EF4-FFF2-40B4-BE49-F238E27FC236}">
                <a16:creationId xmlns:a16="http://schemas.microsoft.com/office/drawing/2014/main" id="{0C6C4B36-2D9B-DFB6-861D-28BA9578E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20A61-40E1-6FD1-7FE1-E0768EF36F1F}"/>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109364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41B8C-E183-3D14-DEF1-FCB69066A5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235908-7A82-991F-844F-1038330646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850F3-89F7-2779-D01E-D9756AFA46C9}"/>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5" name="Footer Placeholder 4">
            <a:extLst>
              <a:ext uri="{FF2B5EF4-FFF2-40B4-BE49-F238E27FC236}">
                <a16:creationId xmlns:a16="http://schemas.microsoft.com/office/drawing/2014/main" id="{39589583-61DA-B1C4-94F2-4F4401B0B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96CBB-62F6-BE59-4A1C-499B4700E081}"/>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4211503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8FADBD-5B0D-27A5-CC81-9185F4B49A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F5DBDC-9BA5-6C6F-75E6-58549FCCFD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93C33BB-5309-6E67-D951-7CEFF4CE9F60}"/>
              </a:ext>
            </a:extLst>
          </p:cNvPr>
          <p:cNvSpPr>
            <a:spLocks noGrp="1" noChangeArrowheads="1"/>
          </p:cNvSpPr>
          <p:nvPr>
            <p:ph type="sldNum" sz="quarter" idx="12"/>
          </p:nvPr>
        </p:nvSpPr>
        <p:spPr>
          <a:ln/>
        </p:spPr>
        <p:txBody>
          <a:bodyPr/>
          <a:lstStyle>
            <a:lvl1pPr>
              <a:defRPr/>
            </a:lvl1pPr>
          </a:lstStyle>
          <a:p>
            <a:fld id="{9A0176DC-A523-4A2C-9E7D-EA0847A15511}" type="slidenum">
              <a:rPr lang="ar-SA" altLang="en-US"/>
              <a:pPr/>
              <a:t>‹#›</a:t>
            </a:fld>
            <a:endParaRPr lang="en-US" altLang="en-US"/>
          </a:p>
        </p:txBody>
      </p:sp>
    </p:spTree>
    <p:extLst>
      <p:ext uri="{BB962C8B-B14F-4D97-AF65-F5344CB8AC3E}">
        <p14:creationId xmlns:p14="http://schemas.microsoft.com/office/powerpoint/2010/main" val="274595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3636-E753-DD95-FD76-93506BAD01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0230C-621B-A0B8-F1BB-EBFE5DDEB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32852-EA87-0C5C-B873-5DA4E6ADCEE4}"/>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5" name="Footer Placeholder 4">
            <a:extLst>
              <a:ext uri="{FF2B5EF4-FFF2-40B4-BE49-F238E27FC236}">
                <a16:creationId xmlns:a16="http://schemas.microsoft.com/office/drawing/2014/main" id="{BDC1590C-E86F-C699-BE2F-810A735D2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1865A-61BF-AD6F-8CA8-16CD8C6B263B}"/>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124073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5CF3-2A15-BCE1-45DF-A1A482FEFC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3BD4D3-ABB2-78EC-78D3-E6B3F9FE9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84708E-3ACE-01F8-4090-4D1A730CB78D}"/>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5" name="Footer Placeholder 4">
            <a:extLst>
              <a:ext uri="{FF2B5EF4-FFF2-40B4-BE49-F238E27FC236}">
                <a16:creationId xmlns:a16="http://schemas.microsoft.com/office/drawing/2014/main" id="{012ACC32-BC7B-CF31-63FE-A8A967303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DF393-2ED1-EB65-1F7B-235C75A536BC}"/>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791881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94BD-F62B-557B-DB36-5CDA1B862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7B1F9-7B8A-7DD2-4049-DA53AF42E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48E5FD-725E-9F06-BC38-33C8FBF31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847C3A-65DA-19E2-763F-E243185CFD46}"/>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6" name="Footer Placeholder 5">
            <a:extLst>
              <a:ext uri="{FF2B5EF4-FFF2-40B4-BE49-F238E27FC236}">
                <a16:creationId xmlns:a16="http://schemas.microsoft.com/office/drawing/2014/main" id="{DC59D87E-8B43-3514-C9B1-A80DCE5FC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C7E7B-5755-CDA9-3C32-24960B59165B}"/>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275550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FD2E-A9E6-E512-0A01-A4485A95F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2496F-B46F-8C38-F61B-FB7473C6B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FF34D-A0DA-230D-FA50-EA5F3D34A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4C4B3-1FF3-B332-2F2A-73D94D229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9917AF-3F19-10D1-88BD-C3A98736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41CD81-DAEB-83A4-AE84-655836CC5D23}"/>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8" name="Footer Placeholder 7">
            <a:extLst>
              <a:ext uri="{FF2B5EF4-FFF2-40B4-BE49-F238E27FC236}">
                <a16:creationId xmlns:a16="http://schemas.microsoft.com/office/drawing/2014/main" id="{01AA3380-3ECA-E895-765B-1E46744F8A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BDB7E-816D-A1AF-CB27-90C12A34D288}"/>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12721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B3BF-0703-460E-40A0-170623259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A2DC9-4A70-F70E-5F2D-506F260668FA}"/>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4" name="Footer Placeholder 3">
            <a:extLst>
              <a:ext uri="{FF2B5EF4-FFF2-40B4-BE49-F238E27FC236}">
                <a16:creationId xmlns:a16="http://schemas.microsoft.com/office/drawing/2014/main" id="{4C48AED1-1FAE-00D5-C30F-3833150183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E0B8-5D97-A322-2FFB-6E89387027AA}"/>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103523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128D9-BAB5-979E-FDDD-1FDF89375BA5}"/>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3" name="Footer Placeholder 2">
            <a:extLst>
              <a:ext uri="{FF2B5EF4-FFF2-40B4-BE49-F238E27FC236}">
                <a16:creationId xmlns:a16="http://schemas.microsoft.com/office/drawing/2014/main" id="{3E70C6F4-7694-7730-6C02-EFE72F8EB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DBB1B-5045-EBCB-3746-F043E5A53F1E}"/>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321232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F557-C33F-9E06-40E0-0C25F4EEF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9C0AF3-3886-571A-75B5-6048345D1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F9A48-4F90-BD29-BA05-32B57D636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E37F9-773F-B8CC-8310-FB03E945E87B}"/>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6" name="Footer Placeholder 5">
            <a:extLst>
              <a:ext uri="{FF2B5EF4-FFF2-40B4-BE49-F238E27FC236}">
                <a16:creationId xmlns:a16="http://schemas.microsoft.com/office/drawing/2014/main" id="{14B3E156-792A-C65D-F65F-4E2072064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8F693-AFF1-6243-1180-0F31ACE78FAD}"/>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105910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7CF1-7C3E-D775-2499-9294651D3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9FCC7B-9DC2-DE0E-DB43-CA0C88467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9BA352-6523-58E0-47EC-65AAC5089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D4DFB-4DDD-755D-CED5-693CE03B9DF3}"/>
              </a:ext>
            </a:extLst>
          </p:cNvPr>
          <p:cNvSpPr>
            <a:spLocks noGrp="1"/>
          </p:cNvSpPr>
          <p:nvPr>
            <p:ph type="dt" sz="half" idx="10"/>
          </p:nvPr>
        </p:nvSpPr>
        <p:spPr/>
        <p:txBody>
          <a:bodyPr/>
          <a:lstStyle/>
          <a:p>
            <a:fld id="{A995B294-8B84-4B68-BD96-77F16CC624AA}" type="datetimeFigureOut">
              <a:rPr lang="en-US" smtClean="0"/>
              <a:t>12/4/2025</a:t>
            </a:fld>
            <a:endParaRPr lang="en-US"/>
          </a:p>
        </p:txBody>
      </p:sp>
      <p:sp>
        <p:nvSpPr>
          <p:cNvPr id="6" name="Footer Placeholder 5">
            <a:extLst>
              <a:ext uri="{FF2B5EF4-FFF2-40B4-BE49-F238E27FC236}">
                <a16:creationId xmlns:a16="http://schemas.microsoft.com/office/drawing/2014/main" id="{DEAAD5AC-5014-24C1-B139-C14F97F15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E3697-2167-442A-3434-363EA4E2A4E5}"/>
              </a:ext>
            </a:extLst>
          </p:cNvPr>
          <p:cNvSpPr>
            <a:spLocks noGrp="1"/>
          </p:cNvSpPr>
          <p:nvPr>
            <p:ph type="sldNum" sz="quarter" idx="12"/>
          </p:nvPr>
        </p:nvSpPr>
        <p:spPr/>
        <p:txBody>
          <a:bodyPr/>
          <a:lstStyle/>
          <a:p>
            <a:fld id="{E05AF442-3898-4FAD-9609-417507AC60D4}" type="slidenum">
              <a:rPr lang="en-US" smtClean="0"/>
              <a:t>‹#›</a:t>
            </a:fld>
            <a:endParaRPr lang="en-US"/>
          </a:p>
        </p:txBody>
      </p:sp>
    </p:spTree>
    <p:extLst>
      <p:ext uri="{BB962C8B-B14F-4D97-AF65-F5344CB8AC3E}">
        <p14:creationId xmlns:p14="http://schemas.microsoft.com/office/powerpoint/2010/main" val="369319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851E96-9D16-AC51-F264-948F7DEFD5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0CAD7F-2CDE-5617-5231-92B8BDA79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19494-523E-1042-9C46-4CB156574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5B294-8B84-4B68-BD96-77F16CC624AA}" type="datetimeFigureOut">
              <a:rPr lang="en-US" smtClean="0"/>
              <a:t>12/4/2025</a:t>
            </a:fld>
            <a:endParaRPr lang="en-US"/>
          </a:p>
        </p:txBody>
      </p:sp>
      <p:sp>
        <p:nvSpPr>
          <p:cNvPr id="5" name="Footer Placeholder 4">
            <a:extLst>
              <a:ext uri="{FF2B5EF4-FFF2-40B4-BE49-F238E27FC236}">
                <a16:creationId xmlns:a16="http://schemas.microsoft.com/office/drawing/2014/main" id="{8C6E3F12-E761-67C6-F036-14C3F9F1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943ED4-0F4F-A892-3EF1-4ADBFF273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AF442-3898-4FAD-9609-417507AC60D4}" type="slidenum">
              <a:rPr lang="en-US" smtClean="0"/>
              <a:t>‹#›</a:t>
            </a:fld>
            <a:endParaRPr lang="en-US"/>
          </a:p>
        </p:txBody>
      </p:sp>
    </p:spTree>
    <p:extLst>
      <p:ext uri="{BB962C8B-B14F-4D97-AF65-F5344CB8AC3E}">
        <p14:creationId xmlns:p14="http://schemas.microsoft.com/office/powerpoint/2010/main" val="218916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8.emf"/><Relationship Id="rId2" Type="http://schemas.openxmlformats.org/officeDocument/2006/relationships/image" Target="../media/image73.emf"/><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3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B126-69DE-3F0F-3C33-1729BD53AECD}"/>
              </a:ext>
            </a:extLst>
          </p:cNvPr>
          <p:cNvSpPr>
            <a:spLocks noGrp="1"/>
          </p:cNvSpPr>
          <p:nvPr>
            <p:ph type="ctrTitle"/>
          </p:nvPr>
        </p:nvSpPr>
        <p:spPr/>
        <p:txBody>
          <a:bodyPr/>
          <a:lstStyle/>
          <a:p>
            <a:r>
              <a:rPr lang="en-US" b="1" dirty="0"/>
              <a:t>Dog vaginal cytology</a:t>
            </a:r>
          </a:p>
        </p:txBody>
      </p:sp>
      <p:sp>
        <p:nvSpPr>
          <p:cNvPr id="3" name="Subtitle 2">
            <a:extLst>
              <a:ext uri="{FF2B5EF4-FFF2-40B4-BE49-F238E27FC236}">
                <a16:creationId xmlns:a16="http://schemas.microsoft.com/office/drawing/2014/main" id="{5921FE1B-7C44-7B39-6C7D-980429A27C7E}"/>
              </a:ext>
            </a:extLst>
          </p:cNvPr>
          <p:cNvSpPr>
            <a:spLocks noGrp="1"/>
          </p:cNvSpPr>
          <p:nvPr>
            <p:ph type="subTitle" idx="1"/>
          </p:nvPr>
        </p:nvSpPr>
        <p:spPr/>
        <p:txBody>
          <a:bodyPr/>
          <a:lstStyle/>
          <a:p>
            <a:r>
              <a:rPr lang="en-US" dirty="0"/>
              <a:t>Applications and Notes</a:t>
            </a:r>
          </a:p>
          <a:p>
            <a:r>
              <a:rPr lang="en-US" dirty="0"/>
              <a:t>By: Asghar </a:t>
            </a:r>
            <a:r>
              <a:rPr lang="en-US" dirty="0" err="1"/>
              <a:t>Mogheiseh</a:t>
            </a:r>
            <a:endParaRPr lang="en-US" dirty="0"/>
          </a:p>
          <a:p>
            <a:r>
              <a:rPr lang="en-US" dirty="0"/>
              <a:t>School of Veterinary Medicine, Shiraz University</a:t>
            </a:r>
          </a:p>
        </p:txBody>
      </p:sp>
      <p:pic>
        <p:nvPicPr>
          <p:cNvPr id="4" name="Picture 3" descr="لوگوی دانشگاه.png">
            <a:extLst>
              <a:ext uri="{FF2B5EF4-FFF2-40B4-BE49-F238E27FC236}">
                <a16:creationId xmlns:a16="http://schemas.microsoft.com/office/drawing/2014/main" id="{7C1E977B-53A7-0C4D-BC41-22C18B944A71}"/>
              </a:ext>
            </a:extLst>
          </p:cNvPr>
          <p:cNvPicPr>
            <a:picLocks noChangeAspect="1"/>
          </p:cNvPicPr>
          <p:nvPr/>
        </p:nvPicPr>
        <p:blipFill>
          <a:blip r:embed="rId2" cstate="print">
            <a:clrChange>
              <a:clrFrom>
                <a:srgbClr val="000000">
                  <a:alpha val="0"/>
                </a:srgbClr>
              </a:clrFrom>
              <a:clrTo>
                <a:srgbClr val="000000">
                  <a:alpha val="0"/>
                </a:srgbClr>
              </a:clrTo>
            </a:clrChange>
          </a:blip>
          <a:stretch>
            <a:fillRect/>
          </a:stretch>
        </p:blipFill>
        <p:spPr>
          <a:xfrm>
            <a:off x="10017028" y="0"/>
            <a:ext cx="2174972" cy="2244907"/>
          </a:xfrm>
          <a:prstGeom prst="rect">
            <a:avLst/>
          </a:prstGeom>
        </p:spPr>
      </p:pic>
      <p:pic>
        <p:nvPicPr>
          <p:cNvPr id="5" name="Picture 4">
            <a:extLst>
              <a:ext uri="{FF2B5EF4-FFF2-40B4-BE49-F238E27FC236}">
                <a16:creationId xmlns:a16="http://schemas.microsoft.com/office/drawing/2014/main" id="{2BB077EF-5016-7BA9-D7C8-8F0C8695C237}"/>
              </a:ext>
            </a:extLst>
          </p:cNvPr>
          <p:cNvPicPr>
            <a:picLocks noChangeAspect="1"/>
          </p:cNvPicPr>
          <p:nvPr/>
        </p:nvPicPr>
        <p:blipFill>
          <a:blip r:embed="rId3"/>
          <a:stretch>
            <a:fillRect/>
          </a:stretch>
        </p:blipFill>
        <p:spPr>
          <a:xfrm>
            <a:off x="95250" y="269248"/>
            <a:ext cx="2857500" cy="600075"/>
          </a:xfrm>
          <a:prstGeom prst="rect">
            <a:avLst/>
          </a:prstGeom>
        </p:spPr>
      </p:pic>
    </p:spTree>
    <p:extLst>
      <p:ext uri="{BB962C8B-B14F-4D97-AF65-F5344CB8AC3E}">
        <p14:creationId xmlns:p14="http://schemas.microsoft.com/office/powerpoint/2010/main" val="40563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k-9__v16">
            <a:extLst>
              <a:ext uri="{FF2B5EF4-FFF2-40B4-BE49-F238E27FC236}">
                <a16:creationId xmlns:a16="http://schemas.microsoft.com/office/drawing/2014/main" id="{6A968F80-64B7-8A80-6F46-BE0339FC7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k-9__v12">
            <a:extLst>
              <a:ext uri="{FF2B5EF4-FFF2-40B4-BE49-F238E27FC236}">
                <a16:creationId xmlns:a16="http://schemas.microsoft.com/office/drawing/2014/main" id="{F0659886-AE43-A33D-A7F6-BA224A1E5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5129214"/>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k-9__v13">
            <a:extLst>
              <a:ext uri="{FF2B5EF4-FFF2-40B4-BE49-F238E27FC236}">
                <a16:creationId xmlns:a16="http://schemas.microsoft.com/office/drawing/2014/main" id="{06EBC156-3215-54D6-CFE9-9565C1BCB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3500438"/>
            <a:ext cx="23764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k-9__v14">
            <a:extLst>
              <a:ext uri="{FF2B5EF4-FFF2-40B4-BE49-F238E27FC236}">
                <a16:creationId xmlns:a16="http://schemas.microsoft.com/office/drawing/2014/main" id="{BD420F9D-2CF5-01AE-CF15-78B104CD4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1916114"/>
            <a:ext cx="23749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k-9__v15">
            <a:extLst>
              <a:ext uri="{FF2B5EF4-FFF2-40B4-BE49-F238E27FC236}">
                <a16:creationId xmlns:a16="http://schemas.microsoft.com/office/drawing/2014/main" id="{98EEB405-46EB-28ED-66AF-46E032E08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0"/>
            <a:ext cx="30480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pbasals">
            <a:extLst>
              <a:ext uri="{FF2B5EF4-FFF2-40B4-BE49-F238E27FC236}">
                <a16:creationId xmlns:a16="http://schemas.microsoft.com/office/drawing/2014/main" id="{00A8B735-5D1F-5D2B-42BE-F3B93BB43D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25" y="5667376"/>
            <a:ext cx="2571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descr="intermed">
            <a:extLst>
              <a:ext uri="{FF2B5EF4-FFF2-40B4-BE49-F238E27FC236}">
                <a16:creationId xmlns:a16="http://schemas.microsoft.com/office/drawing/2014/main" id="{C0FA8A49-A605-4BAE-5A78-594FC907B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060575"/>
            <a:ext cx="4762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 descr="superx2">
            <a:extLst>
              <a:ext uri="{FF2B5EF4-FFF2-40B4-BE49-F238E27FC236}">
                <a16:creationId xmlns:a16="http://schemas.microsoft.com/office/drawing/2014/main" id="{ED5EB471-4DF8-E749-EB43-DAEB293C9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6" y="549276"/>
            <a:ext cx="244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descr="supstring">
            <a:extLst>
              <a:ext uri="{FF2B5EF4-FFF2-40B4-BE49-F238E27FC236}">
                <a16:creationId xmlns:a16="http://schemas.microsoft.com/office/drawing/2014/main" id="{0F3EE11D-ACA1-F87A-EE38-AC67D4330B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9288" y="404814"/>
            <a:ext cx="32385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AutoShape 12">
            <a:extLst>
              <a:ext uri="{FF2B5EF4-FFF2-40B4-BE49-F238E27FC236}">
                <a16:creationId xmlns:a16="http://schemas.microsoft.com/office/drawing/2014/main" id="{16B5DC3A-6405-41C0-9244-CE516B7BCB7F}"/>
              </a:ext>
            </a:extLst>
          </p:cNvPr>
          <p:cNvSpPr>
            <a:spLocks noChangeArrowheads="1"/>
          </p:cNvSpPr>
          <p:nvPr/>
        </p:nvSpPr>
        <p:spPr bwMode="auto">
          <a:xfrm>
            <a:off x="1703388" y="333376"/>
            <a:ext cx="431800" cy="6335713"/>
          </a:xfrm>
          <a:prstGeom prst="upArrow">
            <a:avLst>
              <a:gd name="adj1" fmla="val 50000"/>
              <a:gd name="adj2" fmla="val 366820"/>
            </a:avLst>
          </a:prstGeom>
          <a:solidFill>
            <a:srgbClr val="0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CB42A-75C8-4073-8A7C-1697EC552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750"/>
            <a:ext cx="5560491" cy="5586155"/>
          </a:xfrm>
          <a:prstGeom prst="rect">
            <a:avLst/>
          </a:prstGeom>
        </p:spPr>
      </p:pic>
      <p:pic>
        <p:nvPicPr>
          <p:cNvPr id="5" name="Picture 4">
            <a:extLst>
              <a:ext uri="{FF2B5EF4-FFF2-40B4-BE49-F238E27FC236}">
                <a16:creationId xmlns:a16="http://schemas.microsoft.com/office/drawing/2014/main" id="{ED4C52BD-238A-489E-AC33-304D26DB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623" y="99750"/>
            <a:ext cx="6648378" cy="4705006"/>
          </a:xfrm>
          <a:prstGeom prst="rect">
            <a:avLst/>
          </a:prstGeom>
        </p:spPr>
      </p:pic>
      <p:sp>
        <p:nvSpPr>
          <p:cNvPr id="6" name="Rectangle 1">
            <a:extLst>
              <a:ext uri="{FF2B5EF4-FFF2-40B4-BE49-F238E27FC236}">
                <a16:creationId xmlns:a16="http://schemas.microsoft.com/office/drawing/2014/main" id="{7A235D24-83E9-4029-A350-75948D458A72}"/>
              </a:ext>
            </a:extLst>
          </p:cNvPr>
          <p:cNvSpPr>
            <a:spLocks noChangeArrowheads="1"/>
          </p:cNvSpPr>
          <p:nvPr/>
        </p:nvSpPr>
        <p:spPr bwMode="auto">
          <a:xfrm flipH="1">
            <a:off x="66511" y="5646848"/>
            <a:ext cx="1207290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a:ln>
                  <a:noFill/>
                </a:ln>
                <a:solidFill>
                  <a:schemeClr val="tx1"/>
                </a:solidFill>
                <a:effectLst/>
                <a:latin typeface="Arial" panose="020B0604020202020204" pitchFamily="34" charset="0"/>
              </a:rPr>
              <a:t>Diagrams and corresponding images of epithelial cell types from the canine vagina.A, Parabasal epithelial cells. B, Small intermediate cells. C, Large intermediate cells. D, Superficial cells with pyknotic nuclei (note bacteria adhered to the cell on the right). E, Anuclear superficial cells. (All cytology images stained with Wright stain. Original magnification 1000×.)</a:t>
            </a:r>
          </a:p>
        </p:txBody>
      </p:sp>
    </p:spTree>
    <p:extLst>
      <p:ext uri="{BB962C8B-B14F-4D97-AF65-F5344CB8AC3E}">
        <p14:creationId xmlns:p14="http://schemas.microsoft.com/office/powerpoint/2010/main" val="213656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845AC-A080-457F-817C-8CD225146018}"/>
              </a:ext>
            </a:extLst>
          </p:cNvPr>
          <p:cNvPicPr>
            <a:picLocks noChangeAspect="1"/>
          </p:cNvPicPr>
          <p:nvPr/>
        </p:nvPicPr>
        <p:blipFill>
          <a:blip r:embed="rId2"/>
          <a:stretch>
            <a:fillRect/>
          </a:stretch>
        </p:blipFill>
        <p:spPr>
          <a:xfrm>
            <a:off x="296216" y="792691"/>
            <a:ext cx="11536090" cy="4774390"/>
          </a:xfrm>
          <a:prstGeom prst="rect">
            <a:avLst/>
          </a:prstGeom>
        </p:spPr>
      </p:pic>
    </p:spTree>
    <p:extLst>
      <p:ext uri="{BB962C8B-B14F-4D97-AF65-F5344CB8AC3E}">
        <p14:creationId xmlns:p14="http://schemas.microsoft.com/office/powerpoint/2010/main" val="3554924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8973B-1408-D452-A771-EC4C6DFD6A4D}"/>
              </a:ext>
            </a:extLst>
          </p:cNvPr>
          <p:cNvPicPr>
            <a:picLocks noChangeAspect="1"/>
          </p:cNvPicPr>
          <p:nvPr/>
        </p:nvPicPr>
        <p:blipFill>
          <a:blip r:embed="rId2"/>
          <a:stretch>
            <a:fillRect/>
          </a:stretch>
        </p:blipFill>
        <p:spPr>
          <a:xfrm>
            <a:off x="1186583" y="0"/>
            <a:ext cx="9818834" cy="6858000"/>
          </a:xfrm>
          <a:prstGeom prst="rect">
            <a:avLst/>
          </a:prstGeom>
        </p:spPr>
      </p:pic>
    </p:spTree>
    <p:extLst>
      <p:ext uri="{BB962C8B-B14F-4D97-AF65-F5344CB8AC3E}">
        <p14:creationId xmlns:p14="http://schemas.microsoft.com/office/powerpoint/2010/main" val="2519064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58516-E03B-6B13-1E3E-8392C730F8D5}"/>
              </a:ext>
            </a:extLst>
          </p:cNvPr>
          <p:cNvPicPr>
            <a:picLocks noChangeAspect="1"/>
          </p:cNvPicPr>
          <p:nvPr/>
        </p:nvPicPr>
        <p:blipFill>
          <a:blip r:embed="rId2"/>
          <a:stretch>
            <a:fillRect/>
          </a:stretch>
        </p:blipFill>
        <p:spPr>
          <a:xfrm>
            <a:off x="0" y="666358"/>
            <a:ext cx="12192000" cy="5525284"/>
          </a:xfrm>
          <a:prstGeom prst="rect">
            <a:avLst/>
          </a:prstGeom>
        </p:spPr>
      </p:pic>
    </p:spTree>
    <p:extLst>
      <p:ext uri="{BB962C8B-B14F-4D97-AF65-F5344CB8AC3E}">
        <p14:creationId xmlns:p14="http://schemas.microsoft.com/office/powerpoint/2010/main" val="548333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21079-E28B-F17F-6B90-46D21768E3E0}"/>
              </a:ext>
            </a:extLst>
          </p:cNvPr>
          <p:cNvPicPr>
            <a:picLocks noChangeAspect="1"/>
          </p:cNvPicPr>
          <p:nvPr/>
        </p:nvPicPr>
        <p:blipFill>
          <a:blip r:embed="rId2"/>
          <a:stretch>
            <a:fillRect/>
          </a:stretch>
        </p:blipFill>
        <p:spPr>
          <a:xfrm>
            <a:off x="2488112" y="0"/>
            <a:ext cx="7215776" cy="6858000"/>
          </a:xfrm>
          <a:prstGeom prst="rect">
            <a:avLst/>
          </a:prstGeom>
        </p:spPr>
      </p:pic>
    </p:spTree>
    <p:extLst>
      <p:ext uri="{BB962C8B-B14F-4D97-AF65-F5344CB8AC3E}">
        <p14:creationId xmlns:p14="http://schemas.microsoft.com/office/powerpoint/2010/main" val="1041194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ugs">
            <a:extLst>
              <a:ext uri="{FF2B5EF4-FFF2-40B4-BE49-F238E27FC236}">
                <a16:creationId xmlns:a16="http://schemas.microsoft.com/office/drawing/2014/main" id="{F253E82F-551D-64F4-EA43-9E17C0550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4275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proestrus">
            <a:extLst>
              <a:ext uri="{FF2B5EF4-FFF2-40B4-BE49-F238E27FC236}">
                <a16:creationId xmlns:a16="http://schemas.microsoft.com/office/drawing/2014/main" id="{64AAAE97-4525-9529-8DAF-434F7FE25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284538"/>
            <a:ext cx="46577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sperm2">
            <a:hlinkClick r:id="" action="ppaction://noaction"/>
            <a:extLst>
              <a:ext uri="{FF2B5EF4-FFF2-40B4-BE49-F238E27FC236}">
                <a16:creationId xmlns:a16="http://schemas.microsoft.com/office/drawing/2014/main" id="{96E5EEE5-F92E-2DB4-5E90-D2FB6F870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4221164"/>
            <a:ext cx="42846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pmns">
            <a:extLst>
              <a:ext uri="{FF2B5EF4-FFF2-40B4-BE49-F238E27FC236}">
                <a16:creationId xmlns:a16="http://schemas.microsoft.com/office/drawing/2014/main" id="{B3EEF093-95B7-FB79-6722-25BFD0CE0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404814"/>
            <a:ext cx="45847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158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276B8-1786-47C2-88E4-CBD0908EE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31516"/>
            <a:ext cx="5151147" cy="4505498"/>
          </a:xfrm>
          <a:prstGeom prst="rect">
            <a:avLst/>
          </a:prstGeom>
        </p:spPr>
      </p:pic>
      <p:sp>
        <p:nvSpPr>
          <p:cNvPr id="4" name="Rectangle 1">
            <a:extLst>
              <a:ext uri="{FF2B5EF4-FFF2-40B4-BE49-F238E27FC236}">
                <a16:creationId xmlns:a16="http://schemas.microsoft.com/office/drawing/2014/main" id="{C421E74E-6EDF-41EC-AC71-35B4059CF43B}"/>
              </a:ext>
            </a:extLst>
          </p:cNvPr>
          <p:cNvSpPr>
            <a:spLocks noChangeArrowheads="1"/>
          </p:cNvSpPr>
          <p:nvPr/>
        </p:nvSpPr>
        <p:spPr bwMode="auto">
          <a:xfrm>
            <a:off x="0" y="5519341"/>
            <a:ext cx="51511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a:ln>
                  <a:noFill/>
                </a:ln>
                <a:solidFill>
                  <a:schemeClr val="tx1"/>
                </a:solidFill>
                <a:effectLst/>
                <a:latin typeface="Arial" panose="020B0604020202020204" pitchFamily="34" charset="0"/>
              </a:rPr>
              <a:t>Degenerating superficial vaginal epithelial cells with vacuolated cytoplasm in a canine vaginal smear.</a:t>
            </a:r>
          </a:p>
        </p:txBody>
      </p:sp>
      <p:pic>
        <p:nvPicPr>
          <p:cNvPr id="6" name="Picture 5">
            <a:extLst>
              <a:ext uri="{FF2B5EF4-FFF2-40B4-BE49-F238E27FC236}">
                <a16:creationId xmlns:a16="http://schemas.microsoft.com/office/drawing/2014/main" id="{0EA3AF44-ABD7-4739-A4D1-D76ABB98B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1" y="731516"/>
            <a:ext cx="5119250" cy="4505498"/>
          </a:xfrm>
          <a:prstGeom prst="rect">
            <a:avLst/>
          </a:prstGeom>
        </p:spPr>
      </p:pic>
      <p:sp>
        <p:nvSpPr>
          <p:cNvPr id="7" name="Rectangle 2">
            <a:extLst>
              <a:ext uri="{FF2B5EF4-FFF2-40B4-BE49-F238E27FC236}">
                <a16:creationId xmlns:a16="http://schemas.microsoft.com/office/drawing/2014/main" id="{8BD3A971-FA35-4CA3-8EC6-45A46519B184}"/>
              </a:ext>
            </a:extLst>
          </p:cNvPr>
          <p:cNvSpPr>
            <a:spLocks noChangeArrowheads="1"/>
          </p:cNvSpPr>
          <p:nvPr/>
        </p:nvSpPr>
        <p:spPr bwMode="auto">
          <a:xfrm>
            <a:off x="6958450" y="5230336"/>
            <a:ext cx="52335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a:ln>
                  <a:noFill/>
                </a:ln>
                <a:solidFill>
                  <a:schemeClr val="tx1"/>
                </a:solidFill>
                <a:effectLst/>
                <a:latin typeface="Arial" panose="020B0604020202020204" pitchFamily="34" charset="0"/>
              </a:rPr>
              <a:t>Neutrophil (arrow) within the cytoplasm of an epithelial cell.These cells have been termed metestrum cells but may be seen at any time neutrophils are present. (Wright stain. Original magnification 1000×.)</a:t>
            </a:r>
          </a:p>
        </p:txBody>
      </p:sp>
    </p:spTree>
    <p:extLst>
      <p:ext uri="{BB962C8B-B14F-4D97-AF65-F5344CB8AC3E}">
        <p14:creationId xmlns:p14="http://schemas.microsoft.com/office/powerpoint/2010/main" val="375333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C7082-0677-496D-B2C9-553CA3499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0" y="1077883"/>
            <a:ext cx="5804058" cy="4027954"/>
          </a:xfrm>
          <a:prstGeom prst="rect">
            <a:avLst/>
          </a:prstGeom>
        </p:spPr>
      </p:pic>
      <p:sp>
        <p:nvSpPr>
          <p:cNvPr id="4" name="Rectangle 1">
            <a:extLst>
              <a:ext uri="{FF2B5EF4-FFF2-40B4-BE49-F238E27FC236}">
                <a16:creationId xmlns:a16="http://schemas.microsoft.com/office/drawing/2014/main" id="{A5EDC606-7B13-45BF-B3E2-10C1FC375D89}"/>
              </a:ext>
            </a:extLst>
          </p:cNvPr>
          <p:cNvSpPr>
            <a:spLocks noChangeArrowheads="1"/>
          </p:cNvSpPr>
          <p:nvPr/>
        </p:nvSpPr>
        <p:spPr bwMode="auto">
          <a:xfrm>
            <a:off x="112122" y="5545435"/>
            <a:ext cx="58040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dirty="0">
                <a:ln>
                  <a:noFill/>
                </a:ln>
                <a:solidFill>
                  <a:schemeClr val="tx1"/>
                </a:solidFill>
                <a:effectLst/>
                <a:latin typeface="Arial" panose="020B0604020202020204" pitchFamily="34" charset="0"/>
              </a:rPr>
              <a:t>Spermatozoa and a superficial epithelial cell in a vaginal smear from a bitch several hours after mating. (Wright stain. Original magnification 400×.)</a:t>
            </a:r>
          </a:p>
        </p:txBody>
      </p:sp>
      <p:sp>
        <p:nvSpPr>
          <p:cNvPr id="5" name="Rectangle 2">
            <a:extLst>
              <a:ext uri="{FF2B5EF4-FFF2-40B4-BE49-F238E27FC236}">
                <a16:creationId xmlns:a16="http://schemas.microsoft.com/office/drawing/2014/main" id="{3E9385F7-52C7-46AF-BF52-C0E25A1743BE}"/>
              </a:ext>
            </a:extLst>
          </p:cNvPr>
          <p:cNvSpPr>
            <a:spLocks noChangeArrowheads="1"/>
          </p:cNvSpPr>
          <p:nvPr/>
        </p:nvSpPr>
        <p:spPr bwMode="auto">
          <a:xfrm>
            <a:off x="6006010" y="5483135"/>
            <a:ext cx="60738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dirty="0">
                <a:ln>
                  <a:noFill/>
                </a:ln>
                <a:solidFill>
                  <a:schemeClr val="tx1"/>
                </a:solidFill>
                <a:effectLst/>
                <a:latin typeface="Arial" panose="020B0604020202020204" pitchFamily="34" charset="0"/>
              </a:rPr>
              <a:t>Cells consistent with placental trophoblasts in a vaginal smear from a bitch with subinvolution of placental sites after whelping. (Wright stain. Original magnification 1000×.)</a:t>
            </a:r>
          </a:p>
        </p:txBody>
      </p:sp>
      <p:pic>
        <p:nvPicPr>
          <p:cNvPr id="7" name="Picture 6">
            <a:extLst>
              <a:ext uri="{FF2B5EF4-FFF2-40B4-BE49-F238E27FC236}">
                <a16:creationId xmlns:a16="http://schemas.microsoft.com/office/drawing/2014/main" id="{766F6BA0-1FD2-4C4A-BF52-C4AA58BD1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648" y="538311"/>
            <a:ext cx="5499244" cy="4944824"/>
          </a:xfrm>
          <a:prstGeom prst="rect">
            <a:avLst/>
          </a:prstGeom>
        </p:spPr>
      </p:pic>
    </p:spTree>
    <p:extLst>
      <p:ext uri="{BB962C8B-B14F-4D97-AF65-F5344CB8AC3E}">
        <p14:creationId xmlns:p14="http://schemas.microsoft.com/office/powerpoint/2010/main" val="147806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C12CF70-EA92-4E85-66DD-08A187FF9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79" y="113887"/>
            <a:ext cx="11867877" cy="656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953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A73DA-16F8-4EF5-B8D9-70B79959D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02"/>
            <a:ext cx="3624349" cy="5485882"/>
          </a:xfrm>
          <a:prstGeom prst="rect">
            <a:avLst/>
          </a:prstGeom>
        </p:spPr>
      </p:pic>
      <p:sp>
        <p:nvSpPr>
          <p:cNvPr id="5" name="TextBox 4">
            <a:extLst>
              <a:ext uri="{FF2B5EF4-FFF2-40B4-BE49-F238E27FC236}">
                <a16:creationId xmlns:a16="http://schemas.microsoft.com/office/drawing/2014/main" id="{816612B7-1D6A-4909-B87D-4D4DDD074B35}"/>
              </a:ext>
            </a:extLst>
          </p:cNvPr>
          <p:cNvSpPr txBox="1"/>
          <p:nvPr/>
        </p:nvSpPr>
        <p:spPr>
          <a:xfrm>
            <a:off x="0" y="5903063"/>
            <a:ext cx="3624349" cy="923330"/>
          </a:xfrm>
          <a:prstGeom prst="rect">
            <a:avLst/>
          </a:prstGeom>
          <a:noFill/>
        </p:spPr>
        <p:txBody>
          <a:bodyPr wrap="square">
            <a:spAutoFit/>
          </a:bodyPr>
          <a:lstStyle/>
          <a:p>
            <a:r>
              <a:rPr lang="en-US" b="0" i="0" u="none" strike="noStrike" dirty="0">
                <a:solidFill>
                  <a:srgbClr val="4AC5A7"/>
                </a:solidFill>
                <a:effectLst/>
                <a:latin typeface="Arial" panose="020B0604020202020204" pitchFamily="34" charset="0"/>
              </a:rPr>
              <a:t>The labia are carefully parted to allow unimpeded passage of the swab</a:t>
            </a:r>
            <a:endParaRPr lang="fa-IR" dirty="0"/>
          </a:p>
        </p:txBody>
      </p:sp>
      <p:pic>
        <p:nvPicPr>
          <p:cNvPr id="9" name="Picture 8">
            <a:extLst>
              <a:ext uri="{FF2B5EF4-FFF2-40B4-BE49-F238E27FC236}">
                <a16:creationId xmlns:a16="http://schemas.microsoft.com/office/drawing/2014/main" id="{8EE930FB-7A54-4AFD-8473-50F90B625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349" y="199502"/>
            <a:ext cx="3643080" cy="5485882"/>
          </a:xfrm>
          <a:prstGeom prst="rect">
            <a:avLst/>
          </a:prstGeom>
        </p:spPr>
      </p:pic>
      <p:sp>
        <p:nvSpPr>
          <p:cNvPr id="11" name="TextBox 10">
            <a:extLst>
              <a:ext uri="{FF2B5EF4-FFF2-40B4-BE49-F238E27FC236}">
                <a16:creationId xmlns:a16="http://schemas.microsoft.com/office/drawing/2014/main" id="{D39B2ED3-89BA-4E45-8223-C3297679E787}"/>
              </a:ext>
            </a:extLst>
          </p:cNvPr>
          <p:cNvSpPr txBox="1"/>
          <p:nvPr/>
        </p:nvSpPr>
        <p:spPr>
          <a:xfrm>
            <a:off x="3624348" y="5685384"/>
            <a:ext cx="3624349" cy="923330"/>
          </a:xfrm>
          <a:prstGeom prst="rect">
            <a:avLst/>
          </a:prstGeom>
          <a:noFill/>
        </p:spPr>
        <p:txBody>
          <a:bodyPr wrap="square">
            <a:spAutoFit/>
          </a:bodyPr>
          <a:lstStyle/>
          <a:p>
            <a:r>
              <a:rPr lang="en-US" b="0" i="0" u="none" strike="noStrike" dirty="0">
                <a:solidFill>
                  <a:srgbClr val="4AC5A7"/>
                </a:solidFill>
                <a:effectLst/>
                <a:latin typeface="Arial" panose="020B0604020202020204" pitchFamily="34" charset="0"/>
              </a:rPr>
              <a:t>The swab is directed </a:t>
            </a:r>
            <a:r>
              <a:rPr lang="en-US" b="0" i="0" u="none" strike="noStrike" dirty="0" err="1">
                <a:solidFill>
                  <a:srgbClr val="4AC5A7"/>
                </a:solidFill>
                <a:effectLst/>
                <a:latin typeface="Arial" panose="020B0604020202020204" pitchFamily="34" charset="0"/>
              </a:rPr>
              <a:t>craniodorsad</a:t>
            </a:r>
            <a:r>
              <a:rPr lang="en-US" b="0" i="0" u="none" strike="noStrike" dirty="0">
                <a:solidFill>
                  <a:srgbClr val="4AC5A7"/>
                </a:solidFill>
                <a:effectLst/>
                <a:latin typeface="Arial" panose="020B0604020202020204" pitchFamily="34" charset="0"/>
              </a:rPr>
              <a:t> to avoid entering the clitoral fossa.</a:t>
            </a:r>
            <a:endParaRPr lang="fa-IR" dirty="0"/>
          </a:p>
        </p:txBody>
      </p:sp>
      <p:pic>
        <p:nvPicPr>
          <p:cNvPr id="13" name="Picture 12">
            <a:extLst>
              <a:ext uri="{FF2B5EF4-FFF2-40B4-BE49-F238E27FC236}">
                <a16:creationId xmlns:a16="http://schemas.microsoft.com/office/drawing/2014/main" id="{30A3D43D-C122-4683-9288-046A96E21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573" y="2136102"/>
            <a:ext cx="4912427" cy="3516547"/>
          </a:xfrm>
          <a:prstGeom prst="rect">
            <a:avLst/>
          </a:prstGeom>
        </p:spPr>
      </p:pic>
      <p:sp>
        <p:nvSpPr>
          <p:cNvPr id="14" name="Rectangle 1">
            <a:extLst>
              <a:ext uri="{FF2B5EF4-FFF2-40B4-BE49-F238E27FC236}">
                <a16:creationId xmlns:a16="http://schemas.microsoft.com/office/drawing/2014/main" id="{67A5EE34-936F-4832-A138-ECA9644ECC11}"/>
              </a:ext>
            </a:extLst>
          </p:cNvPr>
          <p:cNvSpPr>
            <a:spLocks noChangeArrowheads="1"/>
          </p:cNvSpPr>
          <p:nvPr/>
        </p:nvSpPr>
        <p:spPr bwMode="auto">
          <a:xfrm>
            <a:off x="7764104" y="1468225"/>
            <a:ext cx="48380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a:ln>
                  <a:noFill/>
                </a:ln>
                <a:solidFill>
                  <a:schemeClr val="tx1"/>
                </a:solidFill>
                <a:effectLst/>
                <a:latin typeface="Arial" panose="020B0604020202020204" pitchFamily="34" charset="0"/>
              </a:rPr>
              <a:t>Epithelial cells obtained from the clitoral fossa.</a:t>
            </a:r>
          </a:p>
        </p:txBody>
      </p:sp>
    </p:spTree>
    <p:extLst>
      <p:ext uri="{BB962C8B-B14F-4D97-AF65-F5344CB8AC3E}">
        <p14:creationId xmlns:p14="http://schemas.microsoft.com/office/powerpoint/2010/main" val="545343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86993-9AAF-4491-801C-02F85915D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288" y="0"/>
            <a:ext cx="9107424" cy="6858000"/>
          </a:xfrm>
          <a:prstGeom prst="rect">
            <a:avLst/>
          </a:prstGeom>
        </p:spPr>
      </p:pic>
    </p:spTree>
    <p:extLst>
      <p:ext uri="{BB962C8B-B14F-4D97-AF65-F5344CB8AC3E}">
        <p14:creationId xmlns:p14="http://schemas.microsoft.com/office/powerpoint/2010/main" val="120964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DF23A4A-004B-6485-9A53-06006FDB7096}"/>
              </a:ext>
            </a:extLst>
          </p:cNvPr>
          <p:cNvSpPr>
            <a:spLocks noGrp="1" noChangeArrowheads="1"/>
          </p:cNvSpPr>
          <p:nvPr>
            <p:ph/>
          </p:nvPr>
        </p:nvSpPr>
        <p:spPr>
          <a:xfrm>
            <a:off x="1524000" y="0"/>
            <a:ext cx="9144000" cy="6858000"/>
          </a:xfrm>
        </p:spPr>
        <p:txBody>
          <a:bodyPr/>
          <a:lstStyle/>
          <a:p>
            <a:pPr eaLnBrk="1" hangingPunct="1"/>
            <a:endParaRPr lang="en-US" altLang="en-US"/>
          </a:p>
        </p:txBody>
      </p:sp>
      <p:pic>
        <p:nvPicPr>
          <p:cNvPr id="36867" name="Picture 3" descr="Figh 19-2">
            <a:extLst>
              <a:ext uri="{FF2B5EF4-FFF2-40B4-BE49-F238E27FC236}">
                <a16:creationId xmlns:a16="http://schemas.microsoft.com/office/drawing/2014/main" id="{117F928E-7B57-E9A6-D914-60D5C2B60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a:extLst>
              <a:ext uri="{FF2B5EF4-FFF2-40B4-BE49-F238E27FC236}">
                <a16:creationId xmlns:a16="http://schemas.microsoft.com/office/drawing/2014/main" id="{7EA719D7-094B-3779-7ABB-DB8E2D322730}"/>
              </a:ext>
            </a:extLst>
          </p:cNvPr>
          <p:cNvSpPr>
            <a:spLocks noChangeArrowheads="1"/>
          </p:cNvSpPr>
          <p:nvPr/>
        </p:nvSpPr>
        <p:spPr bwMode="auto">
          <a:xfrm>
            <a:off x="1524000" y="908051"/>
            <a:ext cx="8027988" cy="288925"/>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C8056BBC-BF0C-36A0-CE2C-32867CA00B96}"/>
              </a:ext>
            </a:extLst>
          </p:cNvPr>
          <p:cNvSpPr>
            <a:spLocks noGrp="1"/>
          </p:cNvSpPr>
          <p:nvPr>
            <p:ph type="title"/>
          </p:nvPr>
        </p:nvSpPr>
        <p:spPr/>
        <p:txBody>
          <a:bodyPr/>
          <a:lstStyle/>
          <a:p>
            <a:pPr algn="ctr" eaLnBrk="1" hangingPunct="1"/>
            <a:r>
              <a:rPr lang="fa-IR" altLang="en-US" b="1" dirty="0" err="1">
                <a:cs typeface="B Nazanin" panose="00000400000000000000" pitchFamily="2" charset="-78"/>
              </a:rPr>
              <a:t>مدیریتِ</a:t>
            </a:r>
            <a:r>
              <a:rPr lang="fa-IR" altLang="en-US" b="1" dirty="0">
                <a:cs typeface="B Nazanin" panose="00000400000000000000" pitchFamily="2" charset="-78"/>
              </a:rPr>
              <a:t> زمان </a:t>
            </a:r>
            <a:r>
              <a:rPr lang="fa-IR" altLang="en-US" b="1" dirty="0" err="1">
                <a:cs typeface="B Nazanin" panose="00000400000000000000" pitchFamily="2" charset="-78"/>
              </a:rPr>
              <a:t>جفتگیری</a:t>
            </a:r>
            <a:r>
              <a:rPr lang="fa-IR" altLang="en-US" b="1" dirty="0">
                <a:cs typeface="B Nazanin" panose="00000400000000000000" pitchFamily="2" charset="-78"/>
              </a:rPr>
              <a:t> و تلقیح مصنوعی</a:t>
            </a:r>
            <a:endParaRPr lang="en-US" altLang="en-US" b="1" dirty="0">
              <a:cs typeface="B Nazanin" panose="00000400000000000000" pitchFamily="2" charset="-78"/>
            </a:endParaRPr>
          </a:p>
        </p:txBody>
      </p:sp>
      <p:pic>
        <p:nvPicPr>
          <p:cNvPr id="37891" name="Picture 2" descr="Untitled-1.jpg">
            <a:extLst>
              <a:ext uri="{FF2B5EF4-FFF2-40B4-BE49-F238E27FC236}">
                <a16:creationId xmlns:a16="http://schemas.microsoft.com/office/drawing/2014/main" id="{9CAA1829-B82E-F3DF-5585-5612B77D4C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5038"/>
            <a:ext cx="9144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9059F050-7936-851C-130C-5FFA021DB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52412"/>
            <a:ext cx="11866538"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F33C8-BCE7-4D27-948A-67B14C319835}"/>
              </a:ext>
            </a:extLst>
          </p:cNvPr>
          <p:cNvPicPr>
            <a:picLocks noChangeAspect="1"/>
          </p:cNvPicPr>
          <p:nvPr/>
        </p:nvPicPr>
        <p:blipFill>
          <a:blip r:embed="rId2"/>
          <a:stretch>
            <a:fillRect/>
          </a:stretch>
        </p:blipFill>
        <p:spPr>
          <a:xfrm>
            <a:off x="1034730" y="0"/>
            <a:ext cx="10122540" cy="6858000"/>
          </a:xfrm>
          <a:prstGeom prst="rect">
            <a:avLst/>
          </a:prstGeom>
        </p:spPr>
      </p:pic>
    </p:spTree>
    <p:extLst>
      <p:ext uri="{BB962C8B-B14F-4D97-AF65-F5344CB8AC3E}">
        <p14:creationId xmlns:p14="http://schemas.microsoft.com/office/powerpoint/2010/main" val="4203301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96F40-E934-4FED-ABEC-74D3DA074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342" y="-13873"/>
            <a:ext cx="9162498" cy="6871873"/>
          </a:xfrm>
          <a:prstGeom prst="rect">
            <a:avLst/>
          </a:prstGeom>
        </p:spPr>
      </p:pic>
    </p:spTree>
    <p:extLst>
      <p:ext uri="{BB962C8B-B14F-4D97-AF65-F5344CB8AC3E}">
        <p14:creationId xmlns:p14="http://schemas.microsoft.com/office/powerpoint/2010/main" val="239268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B0AA6741-71CE-CB31-2914-C94709DBF8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0"/>
            <a:ext cx="835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0">
            <a:extLst>
              <a:ext uri="{FF2B5EF4-FFF2-40B4-BE49-F238E27FC236}">
                <a16:creationId xmlns:a16="http://schemas.microsoft.com/office/drawing/2014/main" id="{473BCBBC-CF73-4C84-93AB-A4787942AA2F}"/>
              </a:ext>
            </a:extLst>
          </p:cNvPr>
          <p:cNvGrpSpPr>
            <a:grpSpLocks/>
          </p:cNvGrpSpPr>
          <p:nvPr/>
        </p:nvGrpSpPr>
        <p:grpSpPr bwMode="auto">
          <a:xfrm>
            <a:off x="2208214" y="476251"/>
            <a:ext cx="7704137" cy="5859775"/>
            <a:chOff x="481682" y="808474"/>
            <a:chExt cx="6292920" cy="4616672"/>
          </a:xfrm>
        </p:grpSpPr>
        <p:sp>
          <p:nvSpPr>
            <p:cNvPr id="39939" name="Text Box 2">
              <a:extLst>
                <a:ext uri="{FF2B5EF4-FFF2-40B4-BE49-F238E27FC236}">
                  <a16:creationId xmlns:a16="http://schemas.microsoft.com/office/drawing/2014/main" id="{306AE16F-548A-40C1-F06B-5D63FF494649}"/>
                </a:ext>
              </a:extLst>
            </p:cNvPr>
            <p:cNvSpPr txBox="1">
              <a:spLocks noChangeArrowheads="1"/>
            </p:cNvSpPr>
            <p:nvPr/>
          </p:nvSpPr>
          <p:spPr bwMode="auto">
            <a:xfrm>
              <a:off x="6021288" y="2886834"/>
              <a:ext cx="753314" cy="3152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a-IR" altLang="en-US" sz="1000">
                  <a:latin typeface="Calibri" panose="020F0502020204030204" pitchFamily="34" charset="0"/>
                  <a:ea typeface="Arial" panose="020B0604020202020204" pitchFamily="34" charset="0"/>
                  <a:cs typeface="B Nazanin" panose="00000400000000000000" pitchFamily="2" charset="-78"/>
                </a:rPr>
                <a:t>ارزیابی سیتولوژی واژنِ سگ</a:t>
              </a:r>
              <a:endParaRPr lang="en-US" altLang="en-US">
                <a:ea typeface="Arial" panose="020B0604020202020204" pitchFamily="34" charset="0"/>
                <a:cs typeface="B Nazanin" panose="00000400000000000000" pitchFamily="2" charset="-78"/>
              </a:endParaRPr>
            </a:p>
          </p:txBody>
        </p:sp>
        <p:sp>
          <p:nvSpPr>
            <p:cNvPr id="39940" name="Text Box 3">
              <a:extLst>
                <a:ext uri="{FF2B5EF4-FFF2-40B4-BE49-F238E27FC236}">
                  <a16:creationId xmlns:a16="http://schemas.microsoft.com/office/drawing/2014/main" id="{9C92D3BB-BFC3-A2C0-E3EC-CF6E9BEE0697}"/>
                </a:ext>
              </a:extLst>
            </p:cNvPr>
            <p:cNvSpPr txBox="1">
              <a:spLocks noChangeArrowheads="1"/>
            </p:cNvSpPr>
            <p:nvPr/>
          </p:nvSpPr>
          <p:spPr bwMode="auto">
            <a:xfrm>
              <a:off x="2636912" y="808474"/>
              <a:ext cx="1143000" cy="19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a-IR" altLang="en-US" sz="1000">
                  <a:latin typeface="Calibri" panose="020F0502020204030204" pitchFamily="34" charset="0"/>
                  <a:ea typeface="Arial" panose="020B0604020202020204" pitchFamily="34" charset="0"/>
                  <a:cs typeface="B Nazanin" panose="00000400000000000000" pitchFamily="2" charset="-78"/>
                </a:rPr>
                <a:t>بزرگنماییِ کم میکروسکوپ</a:t>
              </a:r>
              <a:endParaRPr lang="en-US" altLang="en-US">
                <a:ea typeface="Arial" panose="020B0604020202020204" pitchFamily="34" charset="0"/>
                <a:cs typeface="B Nazanin" panose="00000400000000000000" pitchFamily="2" charset="-78"/>
              </a:endParaRPr>
            </a:p>
          </p:txBody>
        </p:sp>
        <p:sp>
          <p:nvSpPr>
            <p:cNvPr id="39941" name="Text Box 4">
              <a:extLst>
                <a:ext uri="{FF2B5EF4-FFF2-40B4-BE49-F238E27FC236}">
                  <a16:creationId xmlns:a16="http://schemas.microsoft.com/office/drawing/2014/main" id="{317549B2-89A5-6D8B-70D1-40FD43D05120}"/>
                </a:ext>
              </a:extLst>
            </p:cNvPr>
            <p:cNvSpPr txBox="1">
              <a:spLocks noChangeArrowheads="1"/>
            </p:cNvSpPr>
            <p:nvPr/>
          </p:nvSpPr>
          <p:spPr bwMode="auto">
            <a:xfrm>
              <a:off x="3933056" y="1466419"/>
              <a:ext cx="1143000" cy="19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a-IR" altLang="en-US" sz="1000">
                  <a:latin typeface="Calibri" panose="020F0502020204030204" pitchFamily="34" charset="0"/>
                  <a:ea typeface="Arial" panose="020B0604020202020204" pitchFamily="34" charset="0"/>
                  <a:cs typeface="B Nazanin" panose="00000400000000000000" pitchFamily="2" charset="-78"/>
                </a:rPr>
                <a:t>تعداد زیاد سلول</a:t>
              </a:r>
              <a:endParaRPr lang="en-US" altLang="en-US">
                <a:ea typeface="Arial" panose="020B0604020202020204" pitchFamily="34" charset="0"/>
                <a:cs typeface="B Nazanin" panose="00000400000000000000" pitchFamily="2" charset="-78"/>
              </a:endParaRPr>
            </a:p>
          </p:txBody>
        </p:sp>
        <p:sp>
          <p:nvSpPr>
            <p:cNvPr id="39942" name="Text Box 5">
              <a:extLst>
                <a:ext uri="{FF2B5EF4-FFF2-40B4-BE49-F238E27FC236}">
                  <a16:creationId xmlns:a16="http://schemas.microsoft.com/office/drawing/2014/main" id="{C75C0E9A-7C10-07B0-6406-FB3C1768EC05}"/>
                </a:ext>
              </a:extLst>
            </p:cNvPr>
            <p:cNvSpPr txBox="1">
              <a:spLocks noChangeArrowheads="1"/>
            </p:cNvSpPr>
            <p:nvPr/>
          </p:nvSpPr>
          <p:spPr bwMode="auto">
            <a:xfrm>
              <a:off x="1412776" y="1466419"/>
              <a:ext cx="1143000" cy="19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a-IR" altLang="en-US" sz="1000">
                  <a:latin typeface="Calibri" panose="020F0502020204030204" pitchFamily="34" charset="0"/>
                  <a:ea typeface="Arial" panose="020B0604020202020204" pitchFamily="34" charset="0"/>
                  <a:cs typeface="B Nazanin" panose="00000400000000000000" pitchFamily="2" charset="-78"/>
                </a:rPr>
                <a:t>تعداد کم سلول</a:t>
              </a:r>
              <a:endParaRPr lang="en-US" altLang="en-US">
                <a:ea typeface="Arial" panose="020B0604020202020204" pitchFamily="34" charset="0"/>
                <a:cs typeface="B Nazanin" panose="00000400000000000000" pitchFamily="2" charset="-78"/>
              </a:endParaRPr>
            </a:p>
          </p:txBody>
        </p:sp>
        <p:sp>
          <p:nvSpPr>
            <p:cNvPr id="39943" name="Text Box 6">
              <a:extLst>
                <a:ext uri="{FF2B5EF4-FFF2-40B4-BE49-F238E27FC236}">
                  <a16:creationId xmlns:a16="http://schemas.microsoft.com/office/drawing/2014/main" id="{19D95E07-3A3C-1381-EDA7-49679700387C}"/>
                </a:ext>
              </a:extLst>
            </p:cNvPr>
            <p:cNvSpPr txBox="1">
              <a:spLocks noChangeArrowheads="1"/>
            </p:cNvSpPr>
            <p:nvPr/>
          </p:nvSpPr>
          <p:spPr bwMode="auto">
            <a:xfrm>
              <a:off x="1844824" y="5231159"/>
              <a:ext cx="1143000" cy="19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a-IR" altLang="en-US" sz="1000">
                  <a:latin typeface="Calibri" panose="020F0502020204030204" pitchFamily="34" charset="0"/>
                  <a:ea typeface="Arial" panose="020B0604020202020204" pitchFamily="34" charset="0"/>
                  <a:cs typeface="B Nazanin" panose="00000400000000000000" pitchFamily="2" charset="-78"/>
                </a:rPr>
                <a:t>بزرگنماییِ زیاد میکروسکوپ</a:t>
              </a:r>
              <a:endParaRPr lang="en-US" altLang="en-US">
                <a:ea typeface="Arial" panose="020B0604020202020204" pitchFamily="34" charset="0"/>
                <a:cs typeface="B Nazanin" panose="00000400000000000000" pitchFamily="2" charset="-78"/>
              </a:endParaRPr>
            </a:p>
          </p:txBody>
        </p:sp>
        <p:sp>
          <p:nvSpPr>
            <p:cNvPr id="39944" name="Text Box 7">
              <a:extLst>
                <a:ext uri="{FF2B5EF4-FFF2-40B4-BE49-F238E27FC236}">
                  <a16:creationId xmlns:a16="http://schemas.microsoft.com/office/drawing/2014/main" id="{9FCF2F45-4A6E-C2B6-E861-24F71E872B8D}"/>
                </a:ext>
              </a:extLst>
            </p:cNvPr>
            <p:cNvSpPr txBox="1">
              <a:spLocks noChangeArrowheads="1"/>
            </p:cNvSpPr>
            <p:nvPr/>
          </p:nvSpPr>
          <p:spPr bwMode="auto">
            <a:xfrm>
              <a:off x="1844824" y="4736976"/>
              <a:ext cx="1143000" cy="19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a-IR" altLang="en-US" sz="1000">
                  <a:latin typeface="Calibri" panose="020F0502020204030204" pitchFamily="34" charset="0"/>
                  <a:ea typeface="Arial" panose="020B0604020202020204" pitchFamily="34" charset="0"/>
                  <a:cs typeface="B Nazanin" panose="00000400000000000000" pitchFamily="2" charset="-78"/>
                </a:rPr>
                <a:t>ترکیب سلول ها</a:t>
              </a:r>
              <a:endParaRPr lang="en-US" altLang="en-US">
                <a:ea typeface="Arial" panose="020B0604020202020204" pitchFamily="34" charset="0"/>
                <a:cs typeface="B Nazanin" panose="00000400000000000000" pitchFamily="2" charset="-78"/>
              </a:endParaRPr>
            </a:p>
          </p:txBody>
        </p:sp>
        <p:cxnSp>
          <p:nvCxnSpPr>
            <p:cNvPr id="39945" name="AutoShape 8">
              <a:extLst>
                <a:ext uri="{FF2B5EF4-FFF2-40B4-BE49-F238E27FC236}">
                  <a16:creationId xmlns:a16="http://schemas.microsoft.com/office/drawing/2014/main" id="{8C3BD9D3-4F33-AB73-2562-0A9DA603FFE8}"/>
                </a:ext>
              </a:extLst>
            </p:cNvPr>
            <p:cNvCxnSpPr>
              <a:cxnSpLocks noChangeShapeType="1"/>
              <a:stCxn id="39939" idx="0"/>
              <a:endCxn id="39940" idx="3"/>
            </p:cNvCxnSpPr>
            <p:nvPr/>
          </p:nvCxnSpPr>
          <p:spPr bwMode="auto">
            <a:xfrm rot="16200000" flipV="1">
              <a:off x="4098245" y="587134"/>
              <a:ext cx="1981366" cy="2618034"/>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39946" name="AutoShape 9">
              <a:extLst>
                <a:ext uri="{FF2B5EF4-FFF2-40B4-BE49-F238E27FC236}">
                  <a16:creationId xmlns:a16="http://schemas.microsoft.com/office/drawing/2014/main" id="{24F9AAED-2AFC-FF4E-E8D1-424829236FEF}"/>
                </a:ext>
              </a:extLst>
            </p:cNvPr>
            <p:cNvCxnSpPr>
              <a:cxnSpLocks noChangeShapeType="1"/>
              <a:stCxn id="39940" idx="2"/>
              <a:endCxn id="39941" idx="0"/>
            </p:cNvCxnSpPr>
            <p:nvPr/>
          </p:nvCxnSpPr>
          <p:spPr bwMode="auto">
            <a:xfrm>
              <a:off x="3208412" y="1002461"/>
              <a:ext cx="1296144" cy="46395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47" name="AutoShape 10">
              <a:extLst>
                <a:ext uri="{FF2B5EF4-FFF2-40B4-BE49-F238E27FC236}">
                  <a16:creationId xmlns:a16="http://schemas.microsoft.com/office/drawing/2014/main" id="{923BC822-BF27-D975-9BB1-74D9BFA327FD}"/>
                </a:ext>
              </a:extLst>
            </p:cNvPr>
            <p:cNvCxnSpPr>
              <a:cxnSpLocks noChangeShapeType="1"/>
              <a:stCxn id="39940" idx="2"/>
              <a:endCxn id="39942" idx="0"/>
            </p:cNvCxnSpPr>
            <p:nvPr/>
          </p:nvCxnSpPr>
          <p:spPr bwMode="auto">
            <a:xfrm flipH="1">
              <a:off x="1984276" y="1002461"/>
              <a:ext cx="1224136" cy="46395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48" name="AutoShape 11">
              <a:extLst>
                <a:ext uri="{FF2B5EF4-FFF2-40B4-BE49-F238E27FC236}">
                  <a16:creationId xmlns:a16="http://schemas.microsoft.com/office/drawing/2014/main" id="{9246F744-3D9F-C037-57A8-499A5CB871D5}"/>
                </a:ext>
              </a:extLst>
            </p:cNvPr>
            <p:cNvCxnSpPr>
              <a:cxnSpLocks noChangeShapeType="1"/>
              <a:stCxn id="39941" idx="2"/>
              <a:endCxn id="39963" idx="0"/>
            </p:cNvCxnSpPr>
            <p:nvPr/>
          </p:nvCxnSpPr>
          <p:spPr bwMode="auto">
            <a:xfrm>
              <a:off x="4504556" y="1660406"/>
              <a:ext cx="57185" cy="3491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49" name="AutoShape 12">
              <a:extLst>
                <a:ext uri="{FF2B5EF4-FFF2-40B4-BE49-F238E27FC236}">
                  <a16:creationId xmlns:a16="http://schemas.microsoft.com/office/drawing/2014/main" id="{3855B875-2188-6593-AC94-AD9AD1F772B8}"/>
                </a:ext>
              </a:extLst>
            </p:cNvPr>
            <p:cNvCxnSpPr>
              <a:cxnSpLocks noChangeShapeType="1"/>
              <a:stCxn id="39941" idx="2"/>
              <a:endCxn id="39962" idx="0"/>
            </p:cNvCxnSpPr>
            <p:nvPr/>
          </p:nvCxnSpPr>
          <p:spPr bwMode="auto">
            <a:xfrm>
              <a:off x="4504556" y="1660406"/>
              <a:ext cx="990291" cy="34707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0" name="AutoShape 13">
              <a:extLst>
                <a:ext uri="{FF2B5EF4-FFF2-40B4-BE49-F238E27FC236}">
                  <a16:creationId xmlns:a16="http://schemas.microsoft.com/office/drawing/2014/main" id="{1917A847-9540-CA0B-0F7F-BB44D5731F7C}"/>
                </a:ext>
              </a:extLst>
            </p:cNvPr>
            <p:cNvCxnSpPr>
              <a:cxnSpLocks noChangeShapeType="1"/>
              <a:stCxn id="39941" idx="2"/>
              <a:endCxn id="39964" idx="0"/>
            </p:cNvCxnSpPr>
            <p:nvPr/>
          </p:nvCxnSpPr>
          <p:spPr bwMode="auto">
            <a:xfrm flipH="1">
              <a:off x="3627328" y="1660406"/>
              <a:ext cx="877228" cy="3464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1" name="AutoShape 14">
              <a:extLst>
                <a:ext uri="{FF2B5EF4-FFF2-40B4-BE49-F238E27FC236}">
                  <a16:creationId xmlns:a16="http://schemas.microsoft.com/office/drawing/2014/main" id="{8179D721-4671-87CD-A68F-70049CD4A4BA}"/>
                </a:ext>
              </a:extLst>
            </p:cNvPr>
            <p:cNvCxnSpPr>
              <a:cxnSpLocks noChangeShapeType="1"/>
              <a:stCxn id="39942" idx="2"/>
              <a:endCxn id="39965" idx="0"/>
            </p:cNvCxnSpPr>
            <p:nvPr/>
          </p:nvCxnSpPr>
          <p:spPr bwMode="auto">
            <a:xfrm>
              <a:off x="1984276" y="1660406"/>
              <a:ext cx="745628" cy="3415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2" name="AutoShape 15">
              <a:extLst>
                <a:ext uri="{FF2B5EF4-FFF2-40B4-BE49-F238E27FC236}">
                  <a16:creationId xmlns:a16="http://schemas.microsoft.com/office/drawing/2014/main" id="{D5ADB5BC-FDB3-C510-5E27-D7B2BB72D98E}"/>
                </a:ext>
              </a:extLst>
            </p:cNvPr>
            <p:cNvCxnSpPr>
              <a:cxnSpLocks noChangeShapeType="1"/>
              <a:stCxn id="39942" idx="2"/>
              <a:endCxn id="39966" idx="0"/>
            </p:cNvCxnSpPr>
            <p:nvPr/>
          </p:nvCxnSpPr>
          <p:spPr bwMode="auto">
            <a:xfrm flipH="1">
              <a:off x="1831738" y="1660406"/>
              <a:ext cx="152539" cy="34026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3" name="AutoShape 16">
              <a:extLst>
                <a:ext uri="{FF2B5EF4-FFF2-40B4-BE49-F238E27FC236}">
                  <a16:creationId xmlns:a16="http://schemas.microsoft.com/office/drawing/2014/main" id="{5660650F-0A00-8BE9-C339-86F15C0D2AF2}"/>
                </a:ext>
              </a:extLst>
            </p:cNvPr>
            <p:cNvCxnSpPr>
              <a:cxnSpLocks noChangeShapeType="1"/>
              <a:stCxn id="39942" idx="2"/>
              <a:endCxn id="39967" idx="0"/>
            </p:cNvCxnSpPr>
            <p:nvPr/>
          </p:nvCxnSpPr>
          <p:spPr bwMode="auto">
            <a:xfrm flipH="1">
              <a:off x="930347" y="1660406"/>
              <a:ext cx="1053929" cy="3415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4" name="AutoShape 17">
              <a:extLst>
                <a:ext uri="{FF2B5EF4-FFF2-40B4-BE49-F238E27FC236}">
                  <a16:creationId xmlns:a16="http://schemas.microsoft.com/office/drawing/2014/main" id="{51BC255C-DBD7-3723-4037-CF086959FBB4}"/>
                </a:ext>
              </a:extLst>
            </p:cNvPr>
            <p:cNvCxnSpPr>
              <a:cxnSpLocks noChangeShapeType="1"/>
              <a:stCxn id="39939" idx="2"/>
              <a:endCxn id="39943" idx="3"/>
            </p:cNvCxnSpPr>
            <p:nvPr/>
          </p:nvCxnSpPr>
          <p:spPr bwMode="auto">
            <a:xfrm rot="5400000">
              <a:off x="3629840" y="2560048"/>
              <a:ext cx="2126089" cy="3410121"/>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39955" name="AutoShape 18">
              <a:extLst>
                <a:ext uri="{FF2B5EF4-FFF2-40B4-BE49-F238E27FC236}">
                  <a16:creationId xmlns:a16="http://schemas.microsoft.com/office/drawing/2014/main" id="{79F7A74B-3F3A-3734-4323-D0DEEBFE3AC9}"/>
                </a:ext>
              </a:extLst>
            </p:cNvPr>
            <p:cNvCxnSpPr>
              <a:cxnSpLocks noChangeShapeType="1"/>
              <a:stCxn id="39943" idx="0"/>
              <a:endCxn id="39944" idx="2"/>
            </p:cNvCxnSpPr>
            <p:nvPr/>
          </p:nvCxnSpPr>
          <p:spPr bwMode="auto">
            <a:xfrm flipV="1">
              <a:off x="2416324" y="4930963"/>
              <a:ext cx="0" cy="3001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6" name="AutoShape 19">
              <a:extLst>
                <a:ext uri="{FF2B5EF4-FFF2-40B4-BE49-F238E27FC236}">
                  <a16:creationId xmlns:a16="http://schemas.microsoft.com/office/drawing/2014/main" id="{9F3F8011-AB0F-02EE-12DB-829197447E78}"/>
                </a:ext>
              </a:extLst>
            </p:cNvPr>
            <p:cNvCxnSpPr>
              <a:cxnSpLocks noChangeShapeType="1"/>
              <a:stCxn id="39944" idx="0"/>
              <a:endCxn id="39968" idx="2"/>
            </p:cNvCxnSpPr>
            <p:nvPr/>
          </p:nvCxnSpPr>
          <p:spPr bwMode="auto">
            <a:xfrm flipV="1">
              <a:off x="2416324" y="3696574"/>
              <a:ext cx="3076775" cy="104040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7" name="AutoShape 20">
              <a:extLst>
                <a:ext uri="{FF2B5EF4-FFF2-40B4-BE49-F238E27FC236}">
                  <a16:creationId xmlns:a16="http://schemas.microsoft.com/office/drawing/2014/main" id="{B17C36FE-245F-2EA1-DC3A-DBC864C8FD9A}"/>
                </a:ext>
              </a:extLst>
            </p:cNvPr>
            <p:cNvCxnSpPr>
              <a:cxnSpLocks noChangeShapeType="1"/>
              <a:stCxn id="39944" idx="0"/>
              <a:endCxn id="39969" idx="2"/>
            </p:cNvCxnSpPr>
            <p:nvPr/>
          </p:nvCxnSpPr>
          <p:spPr bwMode="auto">
            <a:xfrm flipV="1">
              <a:off x="2416324" y="3575332"/>
              <a:ext cx="2145417" cy="11616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8" name="AutoShape 21">
              <a:extLst>
                <a:ext uri="{FF2B5EF4-FFF2-40B4-BE49-F238E27FC236}">
                  <a16:creationId xmlns:a16="http://schemas.microsoft.com/office/drawing/2014/main" id="{7314C9E4-36E2-2043-B323-38E2146A8CF9}"/>
                </a:ext>
              </a:extLst>
            </p:cNvPr>
            <p:cNvCxnSpPr>
              <a:cxnSpLocks noChangeShapeType="1"/>
              <a:stCxn id="39944" idx="0"/>
              <a:endCxn id="39970" idx="2"/>
            </p:cNvCxnSpPr>
            <p:nvPr/>
          </p:nvCxnSpPr>
          <p:spPr bwMode="auto">
            <a:xfrm flipV="1">
              <a:off x="2416324" y="3858126"/>
              <a:ext cx="1211439" cy="8788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59" name="AutoShape 22">
              <a:extLst>
                <a:ext uri="{FF2B5EF4-FFF2-40B4-BE49-F238E27FC236}">
                  <a16:creationId xmlns:a16="http://schemas.microsoft.com/office/drawing/2014/main" id="{2A09C8F9-3DDD-DCF1-457C-F3184F82D58A}"/>
                </a:ext>
              </a:extLst>
            </p:cNvPr>
            <p:cNvCxnSpPr>
              <a:cxnSpLocks noChangeShapeType="1"/>
              <a:stCxn id="39944" idx="0"/>
              <a:endCxn id="39971" idx="2"/>
            </p:cNvCxnSpPr>
            <p:nvPr/>
          </p:nvCxnSpPr>
          <p:spPr bwMode="auto">
            <a:xfrm flipV="1">
              <a:off x="2416324" y="3825932"/>
              <a:ext cx="313856" cy="9110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60" name="AutoShape 23">
              <a:extLst>
                <a:ext uri="{FF2B5EF4-FFF2-40B4-BE49-F238E27FC236}">
                  <a16:creationId xmlns:a16="http://schemas.microsoft.com/office/drawing/2014/main" id="{CEA3E429-5F9B-3D68-E87A-50D29BF06ED5}"/>
                </a:ext>
              </a:extLst>
            </p:cNvPr>
            <p:cNvCxnSpPr>
              <a:cxnSpLocks noChangeShapeType="1"/>
              <a:stCxn id="39944" idx="0"/>
              <a:endCxn id="39972" idx="2"/>
            </p:cNvCxnSpPr>
            <p:nvPr/>
          </p:nvCxnSpPr>
          <p:spPr bwMode="auto">
            <a:xfrm flipH="1" flipV="1">
              <a:off x="1834527" y="3273539"/>
              <a:ext cx="581797" cy="14634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961" name="AutoShape 24">
              <a:extLst>
                <a:ext uri="{FF2B5EF4-FFF2-40B4-BE49-F238E27FC236}">
                  <a16:creationId xmlns:a16="http://schemas.microsoft.com/office/drawing/2014/main" id="{ACA82233-F9F6-B792-A602-0A763F82CF4F}"/>
                </a:ext>
              </a:extLst>
            </p:cNvPr>
            <p:cNvCxnSpPr>
              <a:cxnSpLocks noChangeShapeType="1"/>
              <a:stCxn id="39944" idx="0"/>
              <a:endCxn id="39973" idx="2"/>
            </p:cNvCxnSpPr>
            <p:nvPr/>
          </p:nvCxnSpPr>
          <p:spPr bwMode="auto">
            <a:xfrm flipH="1" flipV="1">
              <a:off x="930374" y="2999596"/>
              <a:ext cx="1485951" cy="17373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962" name="Text Box 2">
              <a:extLst>
                <a:ext uri="{FF2B5EF4-FFF2-40B4-BE49-F238E27FC236}">
                  <a16:creationId xmlns:a16="http://schemas.microsoft.com/office/drawing/2014/main" id="{7C7CCC8D-ADDD-F758-EAC6-0FE5DB654AB8}"/>
                </a:ext>
              </a:extLst>
            </p:cNvPr>
            <p:cNvSpPr txBox="1">
              <a:spLocks noChangeArrowheads="1"/>
            </p:cNvSpPr>
            <p:nvPr/>
          </p:nvSpPr>
          <p:spPr bwMode="auto">
            <a:xfrm>
              <a:off x="5046183" y="2007481"/>
              <a:ext cx="897330" cy="800198"/>
            </a:xfrm>
            <a:prstGeom prst="rect">
              <a:avLst/>
            </a:prstGeom>
            <a:gradFill rotWithShape="1">
              <a:gsLst>
                <a:gs pos="0">
                  <a:srgbClr val="FF8382"/>
                </a:gs>
                <a:gs pos="50000">
                  <a:srgbClr val="FFB5B4"/>
                </a:gs>
                <a:gs pos="100000">
                  <a:srgbClr val="FFDBDA"/>
                </a:gs>
              </a:gsLst>
              <a:lin ang="5400000" scaled="1"/>
            </a:gra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b="1">
                  <a:cs typeface="B Nazanin" panose="00000400000000000000" pitchFamily="2" charset="-78"/>
                </a:rPr>
                <a:t>پرواستروس</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خونریزی</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تورم</a:t>
              </a:r>
              <a:r>
                <a:rPr lang="fa-IR" altLang="en-US" sz="1000">
                  <a:cs typeface="B Nazanin" panose="00000400000000000000" pitchFamily="2" charset="-78"/>
                </a:rPr>
                <a:t>ِ</a:t>
              </a:r>
              <a:r>
                <a:rPr lang="ar-SA" altLang="en-US" sz="1000">
                  <a:cs typeface="B Nazanin" panose="00000400000000000000" pitchFamily="2" charset="-78"/>
                </a:rPr>
                <a:t> سفت ولوا</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جلب سگ نر</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a:t>
              </a:r>
              <a:r>
                <a:rPr lang="fa-IR" altLang="en-US" sz="1000">
                  <a:cs typeface="B Nazanin" panose="00000400000000000000" pitchFamily="2" charset="-78"/>
                </a:rPr>
                <a:t>ِ</a:t>
              </a:r>
              <a:r>
                <a:rPr lang="ar-SA" altLang="en-US" sz="1000">
                  <a:cs typeface="B Nazanin" panose="00000400000000000000" pitchFamily="2" charset="-78"/>
                </a:rPr>
                <a:t>دم شدید واژن</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پرخونی واژن</a:t>
              </a:r>
              <a:endParaRPr lang="en-US" altLang="en-US">
                <a:cs typeface="B Nazanin" panose="00000400000000000000" pitchFamily="2" charset="-78"/>
              </a:endParaRPr>
            </a:p>
          </p:txBody>
        </p:sp>
        <p:sp>
          <p:nvSpPr>
            <p:cNvPr id="39963" name="Text Box 2">
              <a:extLst>
                <a:ext uri="{FF2B5EF4-FFF2-40B4-BE49-F238E27FC236}">
                  <a16:creationId xmlns:a16="http://schemas.microsoft.com/office/drawing/2014/main" id="{ED62FFA8-6DBB-F586-FA22-894E48A46895}"/>
                </a:ext>
              </a:extLst>
            </p:cNvPr>
            <p:cNvSpPr txBox="1">
              <a:spLocks noChangeArrowheads="1"/>
            </p:cNvSpPr>
            <p:nvPr/>
          </p:nvSpPr>
          <p:spPr bwMode="auto">
            <a:xfrm>
              <a:off x="4077072" y="2009506"/>
              <a:ext cx="969338" cy="678956"/>
            </a:xfrm>
            <a:prstGeom prst="rect">
              <a:avLst/>
            </a:prstGeom>
            <a:gradFill rotWithShape="1">
              <a:gsLst>
                <a:gs pos="0">
                  <a:srgbClr val="FF80FF"/>
                </a:gs>
                <a:gs pos="50000">
                  <a:srgbClr val="FFB3FF"/>
                </a:gs>
                <a:gs pos="100000">
                  <a:srgbClr val="FFDAFF"/>
                </a:gs>
              </a:gsLst>
              <a:lin ang="5400000" scaled="1"/>
            </a:gra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b="1">
                  <a:cs typeface="B Nazanin" panose="00000400000000000000" pitchFamily="2" charset="-78"/>
                </a:rPr>
                <a:t>استروس</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تورم</a:t>
              </a:r>
              <a:r>
                <a:rPr lang="fa-IR" altLang="en-US" sz="1000">
                  <a:cs typeface="B Nazanin" panose="00000400000000000000" pitchFamily="2" charset="-78"/>
                </a:rPr>
                <a:t>ِ</a:t>
              </a:r>
              <a:r>
                <a:rPr lang="ar-SA" altLang="en-US" sz="1000">
                  <a:cs typeface="B Nazanin" panose="00000400000000000000" pitchFamily="2" charset="-78"/>
                </a:rPr>
                <a:t> نرم ولوا</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اجازه جفتگیری</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تست مثبت دم</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a:t>
              </a:r>
              <a:r>
                <a:rPr lang="fa-IR" altLang="en-US" sz="1000">
                  <a:cs typeface="B Nazanin" panose="00000400000000000000" pitchFamily="2" charset="-78"/>
                </a:rPr>
                <a:t>ِ</a:t>
              </a:r>
              <a:r>
                <a:rPr lang="ar-SA" altLang="en-US" sz="1000">
                  <a:cs typeface="B Nazanin" panose="00000400000000000000" pitchFamily="2" charset="-78"/>
                </a:rPr>
                <a:t>دم چروک</a:t>
              </a:r>
              <a:r>
                <a:rPr lang="fa-IR" altLang="en-US" sz="1000">
                  <a:cs typeface="B Nazanin" panose="00000400000000000000" pitchFamily="2" charset="-78"/>
                </a:rPr>
                <a:t>‌</a:t>
              </a:r>
              <a:r>
                <a:rPr lang="ar-SA" altLang="en-US" sz="1000">
                  <a:cs typeface="B Nazanin" panose="00000400000000000000" pitchFamily="2" charset="-78"/>
                </a:rPr>
                <a:t>خورد</a:t>
              </a:r>
              <a:r>
                <a:rPr lang="fa-IR" altLang="en-US" sz="1000">
                  <a:cs typeface="B Nazanin" panose="00000400000000000000" pitchFamily="2" charset="-78"/>
                </a:rPr>
                <a:t>ۀ</a:t>
              </a:r>
              <a:r>
                <a:rPr lang="ar-SA" altLang="en-US" sz="1000">
                  <a:cs typeface="B Nazanin" panose="00000400000000000000" pitchFamily="2" charset="-78"/>
                </a:rPr>
                <a:t> واژن</a:t>
              </a:r>
              <a:endParaRPr lang="en-US" altLang="en-US">
                <a:cs typeface="B Nazanin" panose="00000400000000000000" pitchFamily="2" charset="-78"/>
              </a:endParaRPr>
            </a:p>
          </p:txBody>
        </p:sp>
        <p:sp>
          <p:nvSpPr>
            <p:cNvPr id="39964" name="Text Box 2">
              <a:extLst>
                <a:ext uri="{FF2B5EF4-FFF2-40B4-BE49-F238E27FC236}">
                  <a16:creationId xmlns:a16="http://schemas.microsoft.com/office/drawing/2014/main" id="{769C2D47-9026-9BAD-87FE-F6265633E916}"/>
                </a:ext>
              </a:extLst>
            </p:cNvPr>
            <p:cNvSpPr txBox="1">
              <a:spLocks noChangeArrowheads="1"/>
            </p:cNvSpPr>
            <p:nvPr/>
          </p:nvSpPr>
          <p:spPr bwMode="auto">
            <a:xfrm>
              <a:off x="3178663" y="2006835"/>
              <a:ext cx="897330" cy="678956"/>
            </a:xfrm>
            <a:prstGeom prst="rect">
              <a:avLst/>
            </a:prstGeom>
            <a:gradFill rotWithShape="1">
              <a:gsLst>
                <a:gs pos="0">
                  <a:srgbClr val="FFFF80"/>
                </a:gs>
                <a:gs pos="50000">
                  <a:srgbClr val="FFFFB3"/>
                </a:gs>
                <a:gs pos="100000">
                  <a:srgbClr val="FFFFDA"/>
                </a:gs>
              </a:gsLst>
              <a:lin ang="5400000" scaled="1"/>
            </a:gra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b="1">
                  <a:cs typeface="B Nazanin" panose="00000400000000000000" pitchFamily="2" charset="-78"/>
                </a:rPr>
                <a:t>اول دی</a:t>
              </a:r>
              <a:r>
                <a:rPr lang="fa-IR" altLang="en-US" sz="1000" b="1">
                  <a:cs typeface="B Nazanin" panose="00000400000000000000" pitchFamily="2" charset="-78"/>
                </a:rPr>
                <a:t>‌</a:t>
              </a:r>
              <a:r>
                <a:rPr lang="ar-SA" altLang="en-US" sz="1000" b="1">
                  <a:cs typeface="B Nazanin" panose="00000400000000000000" pitchFamily="2" charset="-78"/>
                </a:rPr>
                <a:t>استروس</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امتناع از جفتگیری</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ازبین</a:t>
              </a:r>
              <a:r>
                <a:rPr lang="fa-IR" altLang="en-US" sz="1000">
                  <a:cs typeface="B Nazanin" panose="00000400000000000000" pitchFamily="2" charset="-78"/>
                </a:rPr>
                <a:t>‌</a:t>
              </a:r>
              <a:r>
                <a:rPr lang="ar-SA" altLang="en-US" sz="1000">
                  <a:cs typeface="B Nazanin" panose="00000400000000000000" pitchFamily="2" charset="-78"/>
                </a:rPr>
                <a:t>رفتن تورم</a:t>
              </a:r>
              <a:r>
                <a:rPr lang="fa-IR" altLang="en-US" sz="1000">
                  <a:cs typeface="B Nazanin" panose="00000400000000000000" pitchFamily="2" charset="-78"/>
                </a:rPr>
                <a:t>ِ</a:t>
              </a:r>
              <a:r>
                <a:rPr lang="ar-SA" altLang="en-US" sz="1000">
                  <a:cs typeface="B Nazanin" panose="00000400000000000000" pitchFamily="2" charset="-78"/>
                </a:rPr>
                <a:t> ولوا</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مخاط واژن</a:t>
              </a:r>
              <a:r>
                <a:rPr lang="fa-IR" altLang="en-US" sz="1000">
                  <a:cs typeface="B Nazanin" panose="00000400000000000000" pitchFamily="2" charset="-78"/>
                </a:rPr>
                <a:t> </a:t>
              </a:r>
              <a:r>
                <a:rPr lang="ar-SA" altLang="en-US" sz="1000">
                  <a:cs typeface="B Nazanin" panose="00000400000000000000" pitchFamily="2" charset="-78"/>
                </a:rPr>
                <a:t>سفید و قرمز</a:t>
              </a:r>
              <a:endParaRPr lang="en-US" altLang="en-US">
                <a:cs typeface="B Nazanin" panose="00000400000000000000" pitchFamily="2" charset="-78"/>
              </a:endParaRPr>
            </a:p>
          </p:txBody>
        </p:sp>
        <p:sp>
          <p:nvSpPr>
            <p:cNvPr id="39965" name="Text Box 2">
              <a:extLst>
                <a:ext uri="{FF2B5EF4-FFF2-40B4-BE49-F238E27FC236}">
                  <a16:creationId xmlns:a16="http://schemas.microsoft.com/office/drawing/2014/main" id="{B728FB70-DD3F-44BF-5EAF-0929A3966FC0}"/>
                </a:ext>
              </a:extLst>
            </p:cNvPr>
            <p:cNvSpPr txBox="1">
              <a:spLocks noChangeArrowheads="1"/>
            </p:cNvSpPr>
            <p:nvPr/>
          </p:nvSpPr>
          <p:spPr bwMode="auto">
            <a:xfrm>
              <a:off x="2281239" y="2001990"/>
              <a:ext cx="897330" cy="557714"/>
            </a:xfrm>
            <a:prstGeom prst="rect">
              <a:avLst/>
            </a:prstGeom>
            <a:gradFill rotWithShape="1">
              <a:gsLst>
                <a:gs pos="0">
                  <a:srgbClr val="FFFF97"/>
                </a:gs>
                <a:gs pos="50000">
                  <a:srgbClr val="FFFFBF"/>
                </a:gs>
                <a:gs pos="100000">
                  <a:srgbClr val="FFFFDF"/>
                </a:gs>
              </a:gsLst>
              <a:lin ang="5400000" scaled="1"/>
            </a:gra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b="1">
                  <a:cs typeface="B Nazanin" panose="00000400000000000000" pitchFamily="2" charset="-78"/>
                </a:rPr>
                <a:t>اواسط دی</a:t>
              </a:r>
              <a:r>
                <a:rPr lang="fa-IR" altLang="en-US" sz="1000" b="1">
                  <a:cs typeface="B Nazanin" panose="00000400000000000000" pitchFamily="2" charset="-78"/>
                </a:rPr>
                <a:t>‌</a:t>
              </a:r>
              <a:r>
                <a:rPr lang="ar-SA" altLang="en-US" sz="1000" b="1">
                  <a:cs typeface="B Nazanin" panose="00000400000000000000" pitchFamily="2" charset="-78"/>
                </a:rPr>
                <a:t>استروس</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ترشحات</a:t>
              </a:r>
              <a:r>
                <a:rPr lang="fa-IR" altLang="en-US" sz="1000">
                  <a:cs typeface="B Nazanin" panose="00000400000000000000" pitchFamily="2" charset="-78"/>
                </a:rPr>
                <a:t>ِ</a:t>
              </a:r>
              <a:r>
                <a:rPr lang="ar-SA" altLang="en-US" sz="1000">
                  <a:cs typeface="B Nazanin" panose="00000400000000000000" pitchFamily="2" charset="-78"/>
                </a:rPr>
                <a:t> موکوسی شفاف</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مخاط</a:t>
              </a:r>
              <a:r>
                <a:rPr lang="fa-IR" altLang="en-US" sz="1000">
                  <a:cs typeface="B Nazanin" panose="00000400000000000000" pitchFamily="2" charset="-78"/>
                </a:rPr>
                <a:t>ِ</a:t>
              </a:r>
              <a:r>
                <a:rPr lang="ar-SA" altLang="en-US" sz="1000">
                  <a:cs typeface="B Nazanin" panose="00000400000000000000" pitchFamily="2" charset="-78"/>
                </a:rPr>
                <a:t> اکثرا سفید واژن</a:t>
              </a:r>
              <a:endParaRPr lang="en-US" altLang="en-US">
                <a:cs typeface="B Nazanin" panose="00000400000000000000" pitchFamily="2" charset="-78"/>
              </a:endParaRPr>
            </a:p>
          </p:txBody>
        </p:sp>
        <p:sp>
          <p:nvSpPr>
            <p:cNvPr id="39966" name="Text Box 2">
              <a:extLst>
                <a:ext uri="{FF2B5EF4-FFF2-40B4-BE49-F238E27FC236}">
                  <a16:creationId xmlns:a16="http://schemas.microsoft.com/office/drawing/2014/main" id="{CCA51F66-F889-AF67-A088-1B153F6C6A18}"/>
                </a:ext>
              </a:extLst>
            </p:cNvPr>
            <p:cNvSpPr txBox="1">
              <a:spLocks noChangeArrowheads="1"/>
            </p:cNvSpPr>
            <p:nvPr/>
          </p:nvSpPr>
          <p:spPr bwMode="auto">
            <a:xfrm>
              <a:off x="1383073" y="2000672"/>
              <a:ext cx="897330" cy="436472"/>
            </a:xfrm>
            <a:prstGeom prst="rect">
              <a:avLst/>
            </a:prstGeom>
            <a:solidFill>
              <a:srgbClr val="FFFF99"/>
            </a:soli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b="1">
                  <a:cs typeface="B Nazanin" panose="00000400000000000000" pitchFamily="2" charset="-78"/>
                </a:rPr>
                <a:t>اواخر دی</a:t>
              </a:r>
              <a:r>
                <a:rPr lang="fa-IR" altLang="en-US" sz="1000" b="1">
                  <a:cs typeface="B Nazanin" panose="00000400000000000000" pitchFamily="2" charset="-78"/>
                </a:rPr>
                <a:t>‌</a:t>
              </a:r>
              <a:r>
                <a:rPr lang="ar-SA" altLang="en-US" sz="1000" b="1">
                  <a:cs typeface="B Nazanin" panose="00000400000000000000" pitchFamily="2" charset="-78"/>
                </a:rPr>
                <a:t>استروس</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ولوای جمع</a:t>
              </a:r>
              <a:r>
                <a:rPr lang="fa-IR" altLang="en-US" sz="1000">
                  <a:cs typeface="B Nazanin" panose="00000400000000000000" pitchFamily="2" charset="-78"/>
                </a:rPr>
                <a:t>‌</a:t>
              </a:r>
              <a:r>
                <a:rPr lang="ar-SA" altLang="en-US" sz="1000">
                  <a:cs typeface="B Nazanin" panose="00000400000000000000" pitchFamily="2" charset="-78"/>
                </a:rPr>
                <a:t>شده</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مخاط سفید واژن</a:t>
              </a:r>
              <a:endParaRPr lang="en-US" altLang="en-US">
                <a:cs typeface="B Nazanin" panose="00000400000000000000" pitchFamily="2" charset="-78"/>
              </a:endParaRPr>
            </a:p>
          </p:txBody>
        </p:sp>
        <p:sp>
          <p:nvSpPr>
            <p:cNvPr id="39967" name="Text Box 2">
              <a:extLst>
                <a:ext uri="{FF2B5EF4-FFF2-40B4-BE49-F238E27FC236}">
                  <a16:creationId xmlns:a16="http://schemas.microsoft.com/office/drawing/2014/main" id="{00C6DF1B-FEA9-31F0-AF88-B7A469620AB8}"/>
                </a:ext>
              </a:extLst>
            </p:cNvPr>
            <p:cNvSpPr txBox="1">
              <a:spLocks noChangeArrowheads="1"/>
            </p:cNvSpPr>
            <p:nvPr/>
          </p:nvSpPr>
          <p:spPr bwMode="auto">
            <a:xfrm>
              <a:off x="481682" y="2001990"/>
              <a:ext cx="897330" cy="436472"/>
            </a:xfrm>
            <a:prstGeom prst="rect">
              <a:avLst/>
            </a:prstGeom>
            <a:solidFill>
              <a:srgbClr val="FFFFCC"/>
            </a:soli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b="1">
                  <a:cs typeface="B Nazanin" panose="00000400000000000000" pitchFamily="2" charset="-78"/>
                </a:rPr>
                <a:t>انستروس</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ولوای جمع</a:t>
              </a:r>
              <a:r>
                <a:rPr lang="fa-IR" altLang="en-US" sz="1000">
                  <a:cs typeface="B Nazanin" panose="00000400000000000000" pitchFamily="2" charset="-78"/>
                </a:rPr>
                <a:t>‌</a:t>
              </a:r>
              <a:r>
                <a:rPr lang="ar-SA" altLang="en-US" sz="1000">
                  <a:cs typeface="B Nazanin" panose="00000400000000000000" pitchFamily="2" charset="-78"/>
                </a:rPr>
                <a:t>شده</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مخاط</a:t>
              </a:r>
              <a:r>
                <a:rPr lang="fa-IR" altLang="en-US" sz="1000">
                  <a:cs typeface="B Nazanin" panose="00000400000000000000" pitchFamily="2" charset="-78"/>
                </a:rPr>
                <a:t>ِ</a:t>
              </a:r>
              <a:r>
                <a:rPr lang="ar-SA" altLang="en-US" sz="1000">
                  <a:cs typeface="B Nazanin" panose="00000400000000000000" pitchFamily="2" charset="-78"/>
                </a:rPr>
                <a:t> سفید واژن</a:t>
              </a:r>
              <a:endParaRPr lang="en-US" altLang="en-US">
                <a:cs typeface="B Nazanin" panose="00000400000000000000" pitchFamily="2" charset="-78"/>
              </a:endParaRPr>
            </a:p>
          </p:txBody>
        </p:sp>
        <p:sp>
          <p:nvSpPr>
            <p:cNvPr id="39968" name="Text Box 2">
              <a:extLst>
                <a:ext uri="{FF2B5EF4-FFF2-40B4-BE49-F238E27FC236}">
                  <a16:creationId xmlns:a16="http://schemas.microsoft.com/office/drawing/2014/main" id="{7B06C929-421C-39B4-C53F-9D490E09C37F}"/>
                </a:ext>
              </a:extLst>
            </p:cNvPr>
            <p:cNvSpPr txBox="1">
              <a:spLocks noChangeArrowheads="1"/>
            </p:cNvSpPr>
            <p:nvPr/>
          </p:nvSpPr>
          <p:spPr bwMode="auto">
            <a:xfrm>
              <a:off x="5044434" y="3017618"/>
              <a:ext cx="897330" cy="6789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sz="1000">
                  <a:cs typeface="B Nazanin" panose="00000400000000000000" pitchFamily="2" charset="-78"/>
                </a:rPr>
                <a:t>گلبول قرمز</a:t>
              </a:r>
              <a:endParaRPr lang="en-US" altLang="en-US" sz="1000">
                <a:cs typeface="B Nazanin" panose="00000400000000000000" pitchFamily="2" charset="-78"/>
              </a:endParaRPr>
            </a:p>
            <a:p>
              <a:pPr algn="ctr" eaLnBrk="1" hangingPunct="1"/>
              <a:r>
                <a:rPr lang="fa-IR" altLang="en-US" sz="1000">
                  <a:cs typeface="B Nazanin" panose="00000400000000000000" pitchFamily="2" charset="-78"/>
                </a:rPr>
                <a:t>اینترمدیت کوچک</a:t>
              </a:r>
              <a:endParaRPr lang="en-US" altLang="en-US" sz="1000">
                <a:cs typeface="B Nazanin" panose="00000400000000000000" pitchFamily="2" charset="-78"/>
              </a:endParaRPr>
            </a:p>
            <a:p>
              <a:pPr algn="ctr" eaLnBrk="1" hangingPunct="1"/>
              <a:r>
                <a:rPr lang="fa-IR" altLang="en-US" sz="1000">
                  <a:cs typeface="B Nazanin" panose="00000400000000000000" pitchFamily="2" charset="-78"/>
                </a:rPr>
                <a:t>اینترمدیت بزرگ</a:t>
              </a:r>
              <a:endParaRPr lang="en-US" altLang="en-US" sz="1000">
                <a:cs typeface="B Nazanin" panose="00000400000000000000" pitchFamily="2" charset="-78"/>
              </a:endParaRPr>
            </a:p>
            <a:p>
              <a:pPr algn="ctr" eaLnBrk="1" hangingPunct="1"/>
              <a:r>
                <a:rPr lang="fa-IR" altLang="en-US" sz="1000">
                  <a:cs typeface="B Nazanin" panose="00000400000000000000" pitchFamily="2" charset="-78"/>
                </a:rPr>
                <a:t>پارابازال</a:t>
              </a:r>
              <a:endParaRPr lang="en-US" altLang="en-US" sz="1000">
                <a:cs typeface="B Nazanin" panose="00000400000000000000" pitchFamily="2" charset="-78"/>
              </a:endParaRPr>
            </a:p>
            <a:p>
              <a:pPr algn="ctr" eaLnBrk="1" hangingPunct="1"/>
              <a:r>
                <a:rPr lang="fa-IR" altLang="en-US" sz="1000">
                  <a:cs typeface="B Nazanin" panose="00000400000000000000" pitchFamily="2" charset="-78"/>
                </a:rPr>
                <a:t>نوتروفیل</a:t>
              </a:r>
              <a:endParaRPr lang="en-US" altLang="en-US" sz="1000">
                <a:cs typeface="B Nazanin" panose="00000400000000000000" pitchFamily="2" charset="-78"/>
              </a:endParaRPr>
            </a:p>
          </p:txBody>
        </p:sp>
        <p:sp>
          <p:nvSpPr>
            <p:cNvPr id="39969" name="Text Box 2">
              <a:extLst>
                <a:ext uri="{FF2B5EF4-FFF2-40B4-BE49-F238E27FC236}">
                  <a16:creationId xmlns:a16="http://schemas.microsoft.com/office/drawing/2014/main" id="{8BAD9A11-C4B6-1379-93F9-CEA2B6E5FA0F}"/>
                </a:ext>
              </a:extLst>
            </p:cNvPr>
            <p:cNvSpPr txBox="1">
              <a:spLocks noChangeArrowheads="1"/>
            </p:cNvSpPr>
            <p:nvPr/>
          </p:nvSpPr>
          <p:spPr bwMode="auto">
            <a:xfrm>
              <a:off x="4077072" y="3017618"/>
              <a:ext cx="969338" cy="5577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sz="1000">
                  <a:cs typeface="B Nazanin" panose="00000400000000000000" pitchFamily="2" charset="-78"/>
                </a:rPr>
                <a:t>&gt;</a:t>
              </a:r>
              <a:r>
                <a:rPr lang="ar-SA" altLang="en-US" sz="1000">
                  <a:cs typeface="B Nazanin" panose="00000400000000000000" pitchFamily="2" charset="-78"/>
                </a:rPr>
                <a:t>80 درصد سلول</a:t>
              </a:r>
              <a:r>
                <a:rPr lang="fa-IR" altLang="en-US" sz="1000">
                  <a:cs typeface="B Nazanin" panose="00000400000000000000" pitchFamily="2" charset="-78"/>
                </a:rPr>
                <a:t>‌</a:t>
              </a:r>
              <a:r>
                <a:rPr lang="ar-SA" altLang="en-US" sz="1000">
                  <a:cs typeface="B Nazanin" panose="00000400000000000000" pitchFamily="2" charset="-78"/>
                </a:rPr>
                <a:t>ها</a:t>
              </a:r>
              <a:r>
                <a:rPr lang="fa-IR" altLang="en-US" sz="1000">
                  <a:cs typeface="B Nazanin" panose="00000400000000000000" pitchFamily="2" charset="-78"/>
                </a:rPr>
                <a:t>:</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سوپرفیشیال</a:t>
              </a:r>
              <a:r>
                <a:rPr lang="fa-IR" altLang="en-US" sz="1000">
                  <a:cs typeface="B Nazanin" panose="00000400000000000000" pitchFamily="2" charset="-78"/>
                </a:rPr>
                <a:t> یا</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انوکلار</a:t>
              </a:r>
              <a:r>
                <a:rPr lang="fa-IR" altLang="en-US" sz="1000">
                  <a:cs typeface="B Nazanin" panose="00000400000000000000" pitchFamily="2" charset="-78"/>
                </a:rPr>
                <a:t> یا</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سوپرفیشیال+انوکلار</a:t>
              </a:r>
              <a:endParaRPr lang="en-US" altLang="en-US">
                <a:cs typeface="B Nazanin" panose="00000400000000000000" pitchFamily="2" charset="-78"/>
              </a:endParaRPr>
            </a:p>
          </p:txBody>
        </p:sp>
        <p:sp>
          <p:nvSpPr>
            <p:cNvPr id="39970" name="Text Box 2">
              <a:extLst>
                <a:ext uri="{FF2B5EF4-FFF2-40B4-BE49-F238E27FC236}">
                  <a16:creationId xmlns:a16="http://schemas.microsoft.com/office/drawing/2014/main" id="{55CFEDAE-373B-75C0-DEA2-935CAD03ADF4}"/>
                </a:ext>
              </a:extLst>
            </p:cNvPr>
            <p:cNvSpPr txBox="1">
              <a:spLocks noChangeArrowheads="1"/>
            </p:cNvSpPr>
            <p:nvPr/>
          </p:nvSpPr>
          <p:spPr bwMode="auto">
            <a:xfrm>
              <a:off x="3179099" y="3179170"/>
              <a:ext cx="897330" cy="6789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a:cs typeface="B Nazanin" panose="00000400000000000000" pitchFamily="2" charset="-78"/>
                </a:rPr>
                <a:t>نوتروفیل فراوان</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سوپرفیشیال یا انوکلار</a:t>
              </a:r>
              <a:r>
                <a:rPr lang="fa-IR" altLang="en-US" sz="1000">
                  <a:cs typeface="B Nazanin" panose="00000400000000000000" pitchFamily="2" charset="-78"/>
                </a:rPr>
                <a:t> کم</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اینترمدیت بزرگ</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مت استروم</a:t>
              </a:r>
              <a:endParaRPr lang="en-US" altLang="en-US">
                <a:cs typeface="B Nazanin" panose="00000400000000000000" pitchFamily="2" charset="-78"/>
              </a:endParaRPr>
            </a:p>
          </p:txBody>
        </p:sp>
        <p:sp>
          <p:nvSpPr>
            <p:cNvPr id="39971" name="Text Box 2">
              <a:extLst>
                <a:ext uri="{FF2B5EF4-FFF2-40B4-BE49-F238E27FC236}">
                  <a16:creationId xmlns:a16="http://schemas.microsoft.com/office/drawing/2014/main" id="{5C1A2CA6-5F70-9B20-8B4F-58B1D9979E3C}"/>
                </a:ext>
              </a:extLst>
            </p:cNvPr>
            <p:cNvSpPr txBox="1">
              <a:spLocks noChangeArrowheads="1"/>
            </p:cNvSpPr>
            <p:nvPr/>
          </p:nvSpPr>
          <p:spPr bwMode="auto">
            <a:xfrm>
              <a:off x="2281516" y="3025735"/>
              <a:ext cx="897330" cy="8001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a:cs typeface="B Nazanin" panose="00000400000000000000" pitchFamily="2" charset="-78"/>
                </a:rPr>
                <a:t>نوتروفیل کم</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اینترمدیت بزرگ</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اینترمدیت کوچک</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پارابازال</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فوم سل</a:t>
              </a:r>
              <a:endParaRPr lang="en-US" altLang="en-US" sz="1000">
                <a:cs typeface="B Nazanin" panose="00000400000000000000" pitchFamily="2" charset="-78"/>
              </a:endParaRPr>
            </a:p>
            <a:p>
              <a:pPr algn="ctr" eaLnBrk="1" hangingPunct="1"/>
              <a:r>
                <a:rPr lang="fa-IR" altLang="en-US" sz="1000">
                  <a:cs typeface="B Nazanin" panose="00000400000000000000" pitchFamily="2" charset="-78"/>
                </a:rPr>
                <a:t>رشته‌های</a:t>
              </a:r>
              <a:r>
                <a:rPr lang="ar-SA" altLang="en-US" sz="1000">
                  <a:cs typeface="B Nazanin" panose="00000400000000000000" pitchFamily="2" charset="-78"/>
                </a:rPr>
                <a:t> موکوس</a:t>
              </a:r>
              <a:endParaRPr lang="en-US" altLang="en-US">
                <a:cs typeface="B Nazanin" panose="00000400000000000000" pitchFamily="2" charset="-78"/>
              </a:endParaRPr>
            </a:p>
          </p:txBody>
        </p:sp>
        <p:sp>
          <p:nvSpPr>
            <p:cNvPr id="39972" name="Text Box 2">
              <a:extLst>
                <a:ext uri="{FF2B5EF4-FFF2-40B4-BE49-F238E27FC236}">
                  <a16:creationId xmlns:a16="http://schemas.microsoft.com/office/drawing/2014/main" id="{79C6C59B-22CE-EFCC-BD55-CBEA52F214EB}"/>
                </a:ext>
              </a:extLst>
            </p:cNvPr>
            <p:cNvSpPr txBox="1">
              <a:spLocks noChangeArrowheads="1"/>
            </p:cNvSpPr>
            <p:nvPr/>
          </p:nvSpPr>
          <p:spPr bwMode="auto">
            <a:xfrm>
              <a:off x="1385862" y="2715825"/>
              <a:ext cx="897330" cy="5577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a:cs typeface="B Nazanin" panose="00000400000000000000" pitchFamily="2" charset="-78"/>
                </a:rPr>
                <a:t>باقیمانده</a:t>
              </a:r>
              <a:r>
                <a:rPr lang="fa-IR" altLang="en-US" sz="1000">
                  <a:cs typeface="B Nazanin" panose="00000400000000000000" pitchFamily="2" charset="-78"/>
                </a:rPr>
                <a:t>‌</a:t>
              </a:r>
              <a:r>
                <a:rPr lang="ar-SA" altLang="en-US" sz="1000">
                  <a:cs typeface="B Nazanin" panose="00000400000000000000" pitchFamily="2" charset="-78"/>
                </a:rPr>
                <a:t>های سلولی</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اینترمدیت کوچک</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پارابازال</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نوتروفیل</a:t>
              </a:r>
              <a:endParaRPr lang="en-US" altLang="en-US">
                <a:cs typeface="B Nazanin" panose="00000400000000000000" pitchFamily="2" charset="-78"/>
              </a:endParaRPr>
            </a:p>
          </p:txBody>
        </p:sp>
        <p:sp>
          <p:nvSpPr>
            <p:cNvPr id="39973" name="Text Box 2">
              <a:extLst>
                <a:ext uri="{FF2B5EF4-FFF2-40B4-BE49-F238E27FC236}">
                  <a16:creationId xmlns:a16="http://schemas.microsoft.com/office/drawing/2014/main" id="{5DF9371B-8DB1-1C52-1D21-D582946510E9}"/>
                </a:ext>
              </a:extLst>
            </p:cNvPr>
            <p:cNvSpPr txBox="1">
              <a:spLocks noChangeArrowheads="1"/>
            </p:cNvSpPr>
            <p:nvPr/>
          </p:nvSpPr>
          <p:spPr bwMode="auto">
            <a:xfrm>
              <a:off x="481709" y="2563124"/>
              <a:ext cx="897330" cy="4364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1000">
                  <a:cs typeface="B Nazanin" panose="00000400000000000000" pitchFamily="2" charset="-78"/>
                </a:rPr>
                <a:t>پارابازال</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اینترمدیت کوچک</a:t>
              </a:r>
              <a:endParaRPr lang="en-US" altLang="en-US" sz="1000">
                <a:cs typeface="B Nazanin" panose="00000400000000000000" pitchFamily="2" charset="-78"/>
              </a:endParaRPr>
            </a:p>
            <a:p>
              <a:pPr algn="ctr" eaLnBrk="1" hangingPunct="1"/>
              <a:r>
                <a:rPr lang="ar-SA" altLang="en-US" sz="1000">
                  <a:cs typeface="B Nazanin" panose="00000400000000000000" pitchFamily="2" charset="-78"/>
                </a:rPr>
                <a:t>نوتروفیل</a:t>
              </a:r>
              <a:endParaRPr lang="en-US" altLang="en-US">
                <a:cs typeface="B Nazanin" panose="00000400000000000000" pitchFamily="2" charset="-78"/>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MVC-061F">
            <a:extLst>
              <a:ext uri="{FF2B5EF4-FFF2-40B4-BE49-F238E27FC236}">
                <a16:creationId xmlns:a16="http://schemas.microsoft.com/office/drawing/2014/main" id="{19EAD643-EA87-0CE8-66C3-4D43BC63F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9712"/>
            <a:ext cx="6255297"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Fig 19-18 D">
            <a:extLst>
              <a:ext uri="{FF2B5EF4-FFF2-40B4-BE49-F238E27FC236}">
                <a16:creationId xmlns:a16="http://schemas.microsoft.com/office/drawing/2014/main" id="{DBB8A7A5-C062-1600-0079-92D1B1101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49" y="657226"/>
            <a:ext cx="5838987" cy="564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BD8BE4B8-2DF6-B0CD-1AE6-0BF8B5A02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
            <a:ext cx="5964238"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18A05-E627-F24F-A9BF-4F25C3E849AA}"/>
              </a:ext>
            </a:extLst>
          </p:cNvPr>
          <p:cNvPicPr>
            <a:picLocks noChangeAspect="1"/>
          </p:cNvPicPr>
          <p:nvPr/>
        </p:nvPicPr>
        <p:blipFill>
          <a:blip r:embed="rId2"/>
          <a:stretch>
            <a:fillRect/>
          </a:stretch>
        </p:blipFill>
        <p:spPr>
          <a:xfrm>
            <a:off x="0" y="1838325"/>
            <a:ext cx="12204334" cy="3203637"/>
          </a:xfrm>
          <a:prstGeom prst="rect">
            <a:avLst/>
          </a:prstGeom>
        </p:spPr>
      </p:pic>
    </p:spTree>
    <p:extLst>
      <p:ext uri="{BB962C8B-B14F-4D97-AF65-F5344CB8AC3E}">
        <p14:creationId xmlns:p14="http://schemas.microsoft.com/office/powerpoint/2010/main" val="3612060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ytology%20collection">
            <a:extLst>
              <a:ext uri="{FF2B5EF4-FFF2-40B4-BE49-F238E27FC236}">
                <a16:creationId xmlns:a16="http://schemas.microsoft.com/office/drawing/2014/main" id="{B6D3A9ED-6412-FB9B-5CC6-AF959439C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9__v9">
            <a:extLst>
              <a:ext uri="{FF2B5EF4-FFF2-40B4-BE49-F238E27FC236}">
                <a16:creationId xmlns:a16="http://schemas.microsoft.com/office/drawing/2014/main" id="{3AE4FDAF-FC84-7073-6696-E30AFE054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95601"/>
            <a:ext cx="5867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nine Cytology">
            <a:hlinkClick r:id="" action="ppaction://media"/>
            <a:extLst>
              <a:ext uri="{FF2B5EF4-FFF2-40B4-BE49-F238E27FC236}">
                <a16:creationId xmlns:a16="http://schemas.microsoft.com/office/drawing/2014/main" id="{A3171069-4A02-0808-FCA6-1563BE2C25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137" y="225954"/>
            <a:ext cx="7935402" cy="5951009"/>
          </a:xfrm>
        </p:spPr>
      </p:pic>
    </p:spTree>
    <p:extLst>
      <p:ext uri="{BB962C8B-B14F-4D97-AF65-F5344CB8AC3E}">
        <p14:creationId xmlns:p14="http://schemas.microsoft.com/office/powerpoint/2010/main" val="38833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4DB4A-5CE3-48A8-83A3-8180FD904A76}"/>
              </a:ext>
            </a:extLst>
          </p:cNvPr>
          <p:cNvSpPr>
            <a:spLocks noChangeArrowheads="1"/>
          </p:cNvSpPr>
          <p:nvPr/>
        </p:nvSpPr>
        <p:spPr bwMode="auto">
          <a:xfrm>
            <a:off x="88900" y="6000690"/>
            <a:ext cx="119126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dirty="0">
                <a:ln>
                  <a:noFill/>
                </a:ln>
                <a:solidFill>
                  <a:schemeClr val="tx1"/>
                </a:solidFill>
                <a:effectLst/>
                <a:latin typeface="Arial" panose="020B0604020202020204" pitchFamily="34" charset="0"/>
              </a:rPr>
              <a:t>Vaginal smear from a dog in</a:t>
            </a:r>
            <a:r>
              <a:rPr kumimoji="0" lang="en-US" altLang="fa-IR" sz="1800" b="0" i="0" u="none" strike="noStrike" cap="none" normalizeH="0" baseline="0" dirty="0">
                <a:ln>
                  <a:noFill/>
                </a:ln>
                <a:solidFill>
                  <a:schemeClr val="tx1"/>
                </a:solidFill>
                <a:effectLst/>
                <a:latin typeface="Arial" panose="020B0604020202020204" pitchFamily="34" charset="0"/>
              </a:rPr>
              <a:t> </a:t>
            </a:r>
            <a:r>
              <a:rPr kumimoji="0" lang="fa-IR" altLang="fa-IR" sz="2800" b="1" i="0" u="none" strike="noStrike" cap="none" normalizeH="0" baseline="0" dirty="0">
                <a:ln>
                  <a:noFill/>
                </a:ln>
                <a:solidFill>
                  <a:schemeClr val="tx1"/>
                </a:solidFill>
                <a:effectLst/>
                <a:highlight>
                  <a:srgbClr val="FFFF00"/>
                </a:highlight>
                <a:latin typeface="Arial" panose="020B0604020202020204" pitchFamily="34" charset="0"/>
              </a:rPr>
              <a:t>proestrus</a:t>
            </a:r>
            <a:r>
              <a:rPr kumimoji="0" lang="fa-IR" altLang="fa-IR" sz="1800" b="0" i="0" u="none" strike="noStrike" cap="none" normalizeH="0" baseline="0" dirty="0">
                <a:ln>
                  <a:noFill/>
                </a:ln>
                <a:solidFill>
                  <a:schemeClr val="tx1"/>
                </a:solidFill>
                <a:effectLst/>
                <a:latin typeface="Arial" panose="020B0604020202020204" pitchFamily="34" charset="0"/>
              </a:rPr>
              <a:t>.Intermediate epithelial cells predominate. Note the erythrocytes and a few neutrophils. (Wright stain. Original magnification 100×.)</a:t>
            </a:r>
          </a:p>
        </p:txBody>
      </p:sp>
      <p:pic>
        <p:nvPicPr>
          <p:cNvPr id="4" name="Picture 3">
            <a:extLst>
              <a:ext uri="{FF2B5EF4-FFF2-40B4-BE49-F238E27FC236}">
                <a16:creationId xmlns:a16="http://schemas.microsoft.com/office/drawing/2014/main" id="{5AA5B9F7-6F27-4C10-B2F5-2B339190B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642"/>
            <a:ext cx="7627162" cy="5341092"/>
          </a:xfrm>
          <a:prstGeom prst="rect">
            <a:avLst/>
          </a:prstGeom>
        </p:spPr>
      </p:pic>
      <p:pic>
        <p:nvPicPr>
          <p:cNvPr id="6" name="Picture 5">
            <a:extLst>
              <a:ext uri="{FF2B5EF4-FFF2-40B4-BE49-F238E27FC236}">
                <a16:creationId xmlns:a16="http://schemas.microsoft.com/office/drawing/2014/main" id="{0B3ABECE-173E-43E1-A7D2-938C4327E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580" y="1408315"/>
            <a:ext cx="4459205" cy="3900285"/>
          </a:xfrm>
          <a:prstGeom prst="rect">
            <a:avLst/>
          </a:prstGeom>
        </p:spPr>
      </p:pic>
    </p:spTree>
    <p:extLst>
      <p:ext uri="{BB962C8B-B14F-4D97-AF65-F5344CB8AC3E}">
        <p14:creationId xmlns:p14="http://schemas.microsoft.com/office/powerpoint/2010/main" val="1350896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7F2A8-795B-435D-BA13-68199CD20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758" y="752301"/>
            <a:ext cx="5559242" cy="3933999"/>
          </a:xfrm>
          <a:prstGeom prst="rect">
            <a:avLst/>
          </a:prstGeom>
        </p:spPr>
      </p:pic>
      <p:sp>
        <p:nvSpPr>
          <p:cNvPr id="4" name="Rectangle 1">
            <a:extLst>
              <a:ext uri="{FF2B5EF4-FFF2-40B4-BE49-F238E27FC236}">
                <a16:creationId xmlns:a16="http://schemas.microsoft.com/office/drawing/2014/main" id="{22781AE3-1E9C-443D-99C5-CB9F14CA7A32}"/>
              </a:ext>
            </a:extLst>
          </p:cNvPr>
          <p:cNvSpPr>
            <a:spLocks noChangeArrowheads="1"/>
          </p:cNvSpPr>
          <p:nvPr/>
        </p:nvSpPr>
        <p:spPr bwMode="auto">
          <a:xfrm>
            <a:off x="596900" y="5713969"/>
            <a:ext cx="11074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1800" b="0" i="0" u="none" strike="noStrike" cap="none" normalizeH="0" baseline="0" dirty="0">
                <a:ln>
                  <a:noFill/>
                </a:ln>
                <a:solidFill>
                  <a:schemeClr val="tx1"/>
                </a:solidFill>
                <a:effectLst/>
                <a:latin typeface="Arial" panose="020B0604020202020204" pitchFamily="34" charset="0"/>
              </a:rPr>
              <a:t>Vaginal smear from a dog in </a:t>
            </a:r>
            <a:r>
              <a:rPr kumimoji="0" lang="fa-IR" altLang="fa-IR" sz="2400" b="1" i="0" u="none" strike="noStrike" cap="none" normalizeH="0" baseline="0" dirty="0">
                <a:ln>
                  <a:noFill/>
                </a:ln>
                <a:solidFill>
                  <a:schemeClr val="tx1"/>
                </a:solidFill>
                <a:effectLst/>
                <a:highlight>
                  <a:srgbClr val="FFFF00"/>
                </a:highlight>
                <a:latin typeface="Arial" panose="020B0604020202020204" pitchFamily="34" charset="0"/>
              </a:rPr>
              <a:t>estrus</a:t>
            </a:r>
            <a:r>
              <a:rPr kumimoji="0" lang="fa-IR" altLang="fa-IR" sz="1800" b="0" i="0" u="none" strike="noStrike" cap="none" normalizeH="0" baseline="0" dirty="0">
                <a:ln>
                  <a:noFill/>
                </a:ln>
                <a:solidFill>
                  <a:schemeClr val="tx1"/>
                </a:solidFill>
                <a:effectLst/>
                <a:latin typeface="Arial" panose="020B0604020202020204" pitchFamily="34" charset="0"/>
              </a:rPr>
              <a:t>.Note superficial epithelial cells with pyknotic nuclei. (Wright stain. Original magnification 100×.)</a:t>
            </a:r>
          </a:p>
        </p:txBody>
      </p:sp>
      <p:pic>
        <p:nvPicPr>
          <p:cNvPr id="6" name="Picture 5">
            <a:extLst>
              <a:ext uri="{FF2B5EF4-FFF2-40B4-BE49-F238E27FC236}">
                <a16:creationId xmlns:a16="http://schemas.microsoft.com/office/drawing/2014/main" id="{43CC9B4E-80BB-4C0F-9CA3-EE5DF2AF3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492"/>
            <a:ext cx="6617662" cy="4991608"/>
          </a:xfrm>
          <a:prstGeom prst="rect">
            <a:avLst/>
          </a:prstGeom>
        </p:spPr>
      </p:pic>
    </p:spTree>
    <p:extLst>
      <p:ext uri="{BB962C8B-B14F-4D97-AF65-F5344CB8AC3E}">
        <p14:creationId xmlns:p14="http://schemas.microsoft.com/office/powerpoint/2010/main" val="311881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614AE-A4A7-4E46-A520-5D2EB4355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0"/>
            <a:ext cx="7315200" cy="5517751"/>
          </a:xfrm>
          <a:prstGeom prst="rect">
            <a:avLst/>
          </a:prstGeom>
        </p:spPr>
      </p:pic>
      <p:sp>
        <p:nvSpPr>
          <p:cNvPr id="5" name="TextBox 4">
            <a:extLst>
              <a:ext uri="{FF2B5EF4-FFF2-40B4-BE49-F238E27FC236}">
                <a16:creationId xmlns:a16="http://schemas.microsoft.com/office/drawing/2014/main" id="{EBE1E61D-A329-4E59-B19C-82B0C5733B41}"/>
              </a:ext>
            </a:extLst>
          </p:cNvPr>
          <p:cNvSpPr txBox="1"/>
          <p:nvPr/>
        </p:nvSpPr>
        <p:spPr>
          <a:xfrm>
            <a:off x="1016000" y="5612537"/>
            <a:ext cx="9613900" cy="1292662"/>
          </a:xfrm>
          <a:prstGeom prst="rect">
            <a:avLst/>
          </a:prstGeom>
          <a:noFill/>
        </p:spPr>
        <p:txBody>
          <a:bodyPr wrap="square">
            <a:spAutoFit/>
          </a:bodyPr>
          <a:lstStyle/>
          <a:p>
            <a:r>
              <a:rPr lang="fa-IR" dirty="0"/>
              <a:t>On the first day of </a:t>
            </a:r>
            <a:r>
              <a:rPr lang="fa-IR" sz="2400" b="1" dirty="0">
                <a:highlight>
                  <a:srgbClr val="FFFF00"/>
                </a:highlight>
              </a:rPr>
              <a:t>diestrus</a:t>
            </a:r>
            <a:r>
              <a:rPr lang="fa-IR" dirty="0"/>
              <a:t> the cells in the swab abruptly change to around 50% non-cornified. This day that the smear changes from 100% cornified cells to 50% non-cornified cells is denoted as the first day of cytologic diestrus. You may see an influx of PMNs at this time to help clean up all the cellular debris.</a:t>
            </a:r>
          </a:p>
        </p:txBody>
      </p:sp>
    </p:spTree>
    <p:extLst>
      <p:ext uri="{BB962C8B-B14F-4D97-AF65-F5344CB8AC3E}">
        <p14:creationId xmlns:p14="http://schemas.microsoft.com/office/powerpoint/2010/main" val="4163844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D1C24-071F-4B70-A25D-D93CC008F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79" y="267208"/>
            <a:ext cx="11571924" cy="6260592"/>
          </a:xfrm>
          <a:prstGeom prst="rect">
            <a:avLst/>
          </a:prstGeom>
        </p:spPr>
      </p:pic>
    </p:spTree>
    <p:extLst>
      <p:ext uri="{BB962C8B-B14F-4D97-AF65-F5344CB8AC3E}">
        <p14:creationId xmlns:p14="http://schemas.microsoft.com/office/powerpoint/2010/main" val="1818943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4531DA-CF88-42FB-A813-6BA49BB72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2" y="2420471"/>
            <a:ext cx="3696154" cy="2772116"/>
          </a:xfrm>
          <a:prstGeom prst="rect">
            <a:avLst/>
          </a:prstGeom>
        </p:spPr>
      </p:pic>
      <p:pic>
        <p:nvPicPr>
          <p:cNvPr id="3" name="Picture 2">
            <a:extLst>
              <a:ext uri="{FF2B5EF4-FFF2-40B4-BE49-F238E27FC236}">
                <a16:creationId xmlns:a16="http://schemas.microsoft.com/office/drawing/2014/main" id="{6C3FC105-F52E-4771-8B6C-40AB872D4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091" y="-30895"/>
            <a:ext cx="3697926" cy="2451366"/>
          </a:xfrm>
          <a:prstGeom prst="rect">
            <a:avLst/>
          </a:prstGeom>
        </p:spPr>
      </p:pic>
      <p:pic>
        <p:nvPicPr>
          <p:cNvPr id="5" name="Picture 4">
            <a:extLst>
              <a:ext uri="{FF2B5EF4-FFF2-40B4-BE49-F238E27FC236}">
                <a16:creationId xmlns:a16="http://schemas.microsoft.com/office/drawing/2014/main" id="{93B9297F-FD56-4525-A424-7353D46F8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646" y="1447907"/>
            <a:ext cx="3856223" cy="2556302"/>
          </a:xfrm>
          <a:prstGeom prst="rect">
            <a:avLst/>
          </a:prstGeom>
        </p:spPr>
      </p:pic>
      <p:pic>
        <p:nvPicPr>
          <p:cNvPr id="7" name="Picture 6">
            <a:extLst>
              <a:ext uri="{FF2B5EF4-FFF2-40B4-BE49-F238E27FC236}">
                <a16:creationId xmlns:a16="http://schemas.microsoft.com/office/drawing/2014/main" id="{72B7EDC8-7E67-48A1-BFDA-5EF218733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0869" y="1046728"/>
            <a:ext cx="3251131" cy="2957481"/>
          </a:xfrm>
          <a:prstGeom prst="rect">
            <a:avLst/>
          </a:prstGeom>
        </p:spPr>
      </p:pic>
      <p:pic>
        <p:nvPicPr>
          <p:cNvPr id="11" name="Picture 10">
            <a:extLst>
              <a:ext uri="{FF2B5EF4-FFF2-40B4-BE49-F238E27FC236}">
                <a16:creationId xmlns:a16="http://schemas.microsoft.com/office/drawing/2014/main" id="{16F1C256-2524-42B1-8136-64059011D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 y="4051026"/>
            <a:ext cx="4202229" cy="2772116"/>
          </a:xfrm>
          <a:prstGeom prst="rect">
            <a:avLst/>
          </a:prstGeom>
        </p:spPr>
      </p:pic>
      <p:pic>
        <p:nvPicPr>
          <p:cNvPr id="13" name="Picture 12">
            <a:extLst>
              <a:ext uri="{FF2B5EF4-FFF2-40B4-BE49-F238E27FC236}">
                <a16:creationId xmlns:a16="http://schemas.microsoft.com/office/drawing/2014/main" id="{BEF4D1A9-B08D-4003-B5E0-7E94F4619F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6149" y="4126768"/>
            <a:ext cx="3609877" cy="2707408"/>
          </a:xfrm>
          <a:prstGeom prst="rect">
            <a:avLst/>
          </a:prstGeom>
        </p:spPr>
      </p:pic>
      <p:pic>
        <p:nvPicPr>
          <p:cNvPr id="15" name="Picture 14">
            <a:extLst>
              <a:ext uri="{FF2B5EF4-FFF2-40B4-BE49-F238E27FC236}">
                <a16:creationId xmlns:a16="http://schemas.microsoft.com/office/drawing/2014/main" id="{558F1CFD-0A73-4EE6-84D0-529F975811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6026" y="4115734"/>
            <a:ext cx="3615974" cy="2729477"/>
          </a:xfrm>
          <a:prstGeom prst="rect">
            <a:avLst/>
          </a:prstGeom>
        </p:spPr>
      </p:pic>
    </p:spTree>
    <p:extLst>
      <p:ext uri="{BB962C8B-B14F-4D97-AF65-F5344CB8AC3E}">
        <p14:creationId xmlns:p14="http://schemas.microsoft.com/office/powerpoint/2010/main" val="2051752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DA209-C549-4754-B5BF-EDF88C7DCECA}"/>
              </a:ext>
            </a:extLst>
          </p:cNvPr>
          <p:cNvPicPr>
            <a:picLocks noChangeAspect="1"/>
          </p:cNvPicPr>
          <p:nvPr/>
        </p:nvPicPr>
        <p:blipFill>
          <a:blip r:embed="rId2"/>
          <a:stretch>
            <a:fillRect/>
          </a:stretch>
        </p:blipFill>
        <p:spPr>
          <a:xfrm>
            <a:off x="3998564" y="-7521"/>
            <a:ext cx="3998563" cy="2991173"/>
          </a:xfrm>
          <a:prstGeom prst="rect">
            <a:avLst/>
          </a:prstGeom>
        </p:spPr>
      </p:pic>
      <p:pic>
        <p:nvPicPr>
          <p:cNvPr id="5" name="Picture 4">
            <a:extLst>
              <a:ext uri="{FF2B5EF4-FFF2-40B4-BE49-F238E27FC236}">
                <a16:creationId xmlns:a16="http://schemas.microsoft.com/office/drawing/2014/main" id="{786EBA71-70B0-4D29-B615-9FC5B0FBA72B}"/>
              </a:ext>
            </a:extLst>
          </p:cNvPr>
          <p:cNvPicPr>
            <a:picLocks noChangeAspect="1"/>
          </p:cNvPicPr>
          <p:nvPr/>
        </p:nvPicPr>
        <p:blipFill>
          <a:blip r:embed="rId3"/>
          <a:stretch>
            <a:fillRect/>
          </a:stretch>
        </p:blipFill>
        <p:spPr>
          <a:xfrm>
            <a:off x="188259" y="-7521"/>
            <a:ext cx="3810303" cy="3994911"/>
          </a:xfrm>
          <a:prstGeom prst="rect">
            <a:avLst/>
          </a:prstGeom>
        </p:spPr>
      </p:pic>
      <p:pic>
        <p:nvPicPr>
          <p:cNvPr id="7" name="Picture 6">
            <a:extLst>
              <a:ext uri="{FF2B5EF4-FFF2-40B4-BE49-F238E27FC236}">
                <a16:creationId xmlns:a16="http://schemas.microsoft.com/office/drawing/2014/main" id="{DCED2D29-3F20-442E-AD85-CCCA9AAC4036}"/>
              </a:ext>
            </a:extLst>
          </p:cNvPr>
          <p:cNvPicPr>
            <a:picLocks noChangeAspect="1"/>
          </p:cNvPicPr>
          <p:nvPr/>
        </p:nvPicPr>
        <p:blipFill>
          <a:blip r:embed="rId4"/>
          <a:stretch>
            <a:fillRect/>
          </a:stretch>
        </p:blipFill>
        <p:spPr>
          <a:xfrm>
            <a:off x="7997127" y="0"/>
            <a:ext cx="3998563" cy="2991173"/>
          </a:xfrm>
          <a:prstGeom prst="rect">
            <a:avLst/>
          </a:prstGeom>
        </p:spPr>
      </p:pic>
      <p:pic>
        <p:nvPicPr>
          <p:cNvPr id="9" name="Picture 8">
            <a:extLst>
              <a:ext uri="{FF2B5EF4-FFF2-40B4-BE49-F238E27FC236}">
                <a16:creationId xmlns:a16="http://schemas.microsoft.com/office/drawing/2014/main" id="{CBE9F6DE-9CEA-4F8C-BF0A-8C91AB7AC095}"/>
              </a:ext>
            </a:extLst>
          </p:cNvPr>
          <p:cNvPicPr>
            <a:picLocks noChangeAspect="1"/>
          </p:cNvPicPr>
          <p:nvPr/>
        </p:nvPicPr>
        <p:blipFill>
          <a:blip r:embed="rId5"/>
          <a:stretch>
            <a:fillRect/>
          </a:stretch>
        </p:blipFill>
        <p:spPr>
          <a:xfrm>
            <a:off x="0" y="3902384"/>
            <a:ext cx="3998563" cy="2960176"/>
          </a:xfrm>
          <a:prstGeom prst="rect">
            <a:avLst/>
          </a:prstGeom>
        </p:spPr>
      </p:pic>
      <p:pic>
        <p:nvPicPr>
          <p:cNvPr id="11" name="Picture 10">
            <a:extLst>
              <a:ext uri="{FF2B5EF4-FFF2-40B4-BE49-F238E27FC236}">
                <a16:creationId xmlns:a16="http://schemas.microsoft.com/office/drawing/2014/main" id="{C5FF7EAE-F150-4E2E-9D5B-F648434A94F6}"/>
              </a:ext>
            </a:extLst>
          </p:cNvPr>
          <p:cNvPicPr>
            <a:picLocks noChangeAspect="1"/>
          </p:cNvPicPr>
          <p:nvPr/>
        </p:nvPicPr>
        <p:blipFill>
          <a:blip r:embed="rId6"/>
          <a:stretch>
            <a:fillRect/>
          </a:stretch>
        </p:blipFill>
        <p:spPr>
          <a:xfrm>
            <a:off x="8193439" y="2983652"/>
            <a:ext cx="3998563" cy="2991173"/>
          </a:xfrm>
          <a:prstGeom prst="rect">
            <a:avLst/>
          </a:prstGeom>
        </p:spPr>
      </p:pic>
      <p:sp>
        <p:nvSpPr>
          <p:cNvPr id="12" name="Arrow: Right 11">
            <a:extLst>
              <a:ext uri="{FF2B5EF4-FFF2-40B4-BE49-F238E27FC236}">
                <a16:creationId xmlns:a16="http://schemas.microsoft.com/office/drawing/2014/main" id="{43E949D7-EA1B-4343-A4AF-772E90EC210E}"/>
              </a:ext>
            </a:extLst>
          </p:cNvPr>
          <p:cNvSpPr/>
          <p:nvPr/>
        </p:nvSpPr>
        <p:spPr>
          <a:xfrm>
            <a:off x="3348318" y="2218765"/>
            <a:ext cx="838503" cy="376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Arrow: Right 12">
            <a:extLst>
              <a:ext uri="{FF2B5EF4-FFF2-40B4-BE49-F238E27FC236}">
                <a16:creationId xmlns:a16="http://schemas.microsoft.com/office/drawing/2014/main" id="{702011F2-778B-4923-A410-BFB6AB146F75}"/>
              </a:ext>
            </a:extLst>
          </p:cNvPr>
          <p:cNvSpPr/>
          <p:nvPr/>
        </p:nvSpPr>
        <p:spPr>
          <a:xfrm>
            <a:off x="7360023" y="2250142"/>
            <a:ext cx="838503" cy="376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Arrow: Right 13">
            <a:extLst>
              <a:ext uri="{FF2B5EF4-FFF2-40B4-BE49-F238E27FC236}">
                <a16:creationId xmlns:a16="http://schemas.microsoft.com/office/drawing/2014/main" id="{E49528B9-410F-4C3E-9D93-C150D8953743}"/>
              </a:ext>
            </a:extLst>
          </p:cNvPr>
          <p:cNvSpPr/>
          <p:nvPr/>
        </p:nvSpPr>
        <p:spPr>
          <a:xfrm rot="5400000">
            <a:off x="9847732" y="3137644"/>
            <a:ext cx="838503" cy="376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Arrow: Right 14">
            <a:extLst>
              <a:ext uri="{FF2B5EF4-FFF2-40B4-BE49-F238E27FC236}">
                <a16:creationId xmlns:a16="http://schemas.microsoft.com/office/drawing/2014/main" id="{6A5E51DB-9127-4D07-BDAC-1A93FFF9DE45}"/>
              </a:ext>
            </a:extLst>
          </p:cNvPr>
          <p:cNvSpPr/>
          <p:nvPr/>
        </p:nvSpPr>
        <p:spPr>
          <a:xfrm rot="10800000">
            <a:off x="3389124" y="5504327"/>
            <a:ext cx="838503" cy="376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7" name="Picture 16">
            <a:extLst>
              <a:ext uri="{FF2B5EF4-FFF2-40B4-BE49-F238E27FC236}">
                <a16:creationId xmlns:a16="http://schemas.microsoft.com/office/drawing/2014/main" id="{CFFA6D33-FC30-44A7-9CD6-4E47BE8F36A2}"/>
              </a:ext>
            </a:extLst>
          </p:cNvPr>
          <p:cNvPicPr>
            <a:picLocks noChangeAspect="1"/>
          </p:cNvPicPr>
          <p:nvPr/>
        </p:nvPicPr>
        <p:blipFill>
          <a:blip r:embed="rId7"/>
          <a:stretch>
            <a:fillRect/>
          </a:stretch>
        </p:blipFill>
        <p:spPr>
          <a:xfrm>
            <a:off x="4186821" y="3848596"/>
            <a:ext cx="3998563" cy="2991173"/>
          </a:xfrm>
          <a:prstGeom prst="rect">
            <a:avLst/>
          </a:prstGeom>
        </p:spPr>
      </p:pic>
      <p:sp>
        <p:nvSpPr>
          <p:cNvPr id="18" name="TextBox 17">
            <a:extLst>
              <a:ext uri="{FF2B5EF4-FFF2-40B4-BE49-F238E27FC236}">
                <a16:creationId xmlns:a16="http://schemas.microsoft.com/office/drawing/2014/main" id="{43A730F9-5AA2-42E8-8E15-786AD262CE6A}"/>
              </a:ext>
            </a:extLst>
          </p:cNvPr>
          <p:cNvSpPr txBox="1"/>
          <p:nvPr/>
        </p:nvSpPr>
        <p:spPr>
          <a:xfrm>
            <a:off x="2756647" y="3119718"/>
            <a:ext cx="1143000" cy="369332"/>
          </a:xfrm>
          <a:prstGeom prst="rect">
            <a:avLst/>
          </a:prstGeom>
          <a:noFill/>
        </p:spPr>
        <p:txBody>
          <a:bodyPr wrap="square" rtlCol="1">
            <a:spAutoFit/>
          </a:bodyPr>
          <a:lstStyle/>
          <a:p>
            <a:r>
              <a:rPr lang="en-US" b="1" dirty="0">
                <a:highlight>
                  <a:srgbClr val="FFFF00"/>
                </a:highlight>
              </a:rPr>
              <a:t>Early PE</a:t>
            </a:r>
            <a:endParaRPr lang="fa-IR" b="1" dirty="0">
              <a:highlight>
                <a:srgbClr val="FFFF00"/>
              </a:highlight>
            </a:endParaRPr>
          </a:p>
        </p:txBody>
      </p:sp>
      <p:sp>
        <p:nvSpPr>
          <p:cNvPr id="19" name="TextBox 18">
            <a:extLst>
              <a:ext uri="{FF2B5EF4-FFF2-40B4-BE49-F238E27FC236}">
                <a16:creationId xmlns:a16="http://schemas.microsoft.com/office/drawing/2014/main" id="{C63AC70D-FF81-4A41-B78F-8C90106C4B73}"/>
              </a:ext>
            </a:extLst>
          </p:cNvPr>
          <p:cNvSpPr txBox="1"/>
          <p:nvPr/>
        </p:nvSpPr>
        <p:spPr>
          <a:xfrm>
            <a:off x="7037292" y="2559427"/>
            <a:ext cx="1143000" cy="369332"/>
          </a:xfrm>
          <a:prstGeom prst="rect">
            <a:avLst/>
          </a:prstGeom>
          <a:noFill/>
        </p:spPr>
        <p:txBody>
          <a:bodyPr wrap="square" rtlCol="1">
            <a:spAutoFit/>
          </a:bodyPr>
          <a:lstStyle/>
          <a:p>
            <a:r>
              <a:rPr lang="en-US" b="1" dirty="0">
                <a:highlight>
                  <a:srgbClr val="FFFF00"/>
                </a:highlight>
              </a:rPr>
              <a:t>Late PE</a:t>
            </a:r>
            <a:endParaRPr lang="fa-IR" b="1" dirty="0">
              <a:highlight>
                <a:srgbClr val="FFFF00"/>
              </a:highlight>
            </a:endParaRPr>
          </a:p>
        </p:txBody>
      </p:sp>
      <p:sp>
        <p:nvSpPr>
          <p:cNvPr id="20" name="TextBox 19">
            <a:extLst>
              <a:ext uri="{FF2B5EF4-FFF2-40B4-BE49-F238E27FC236}">
                <a16:creationId xmlns:a16="http://schemas.microsoft.com/office/drawing/2014/main" id="{AC12611A-240C-4550-B802-168F46CDF45D}"/>
              </a:ext>
            </a:extLst>
          </p:cNvPr>
          <p:cNvSpPr txBox="1"/>
          <p:nvPr/>
        </p:nvSpPr>
        <p:spPr>
          <a:xfrm>
            <a:off x="11057976" y="2411510"/>
            <a:ext cx="1143000" cy="369332"/>
          </a:xfrm>
          <a:prstGeom prst="rect">
            <a:avLst/>
          </a:prstGeom>
          <a:noFill/>
        </p:spPr>
        <p:txBody>
          <a:bodyPr wrap="square" rtlCol="1">
            <a:spAutoFit/>
          </a:bodyPr>
          <a:lstStyle/>
          <a:p>
            <a:pPr algn="ctr"/>
            <a:r>
              <a:rPr lang="en-US" b="1" dirty="0">
                <a:highlight>
                  <a:srgbClr val="FFFF00"/>
                </a:highlight>
              </a:rPr>
              <a:t>E</a:t>
            </a:r>
            <a:endParaRPr lang="fa-IR" b="1" dirty="0">
              <a:highlight>
                <a:srgbClr val="FFFF00"/>
              </a:highlight>
            </a:endParaRPr>
          </a:p>
        </p:txBody>
      </p:sp>
      <p:sp>
        <p:nvSpPr>
          <p:cNvPr id="21" name="TextBox 20">
            <a:extLst>
              <a:ext uri="{FF2B5EF4-FFF2-40B4-BE49-F238E27FC236}">
                <a16:creationId xmlns:a16="http://schemas.microsoft.com/office/drawing/2014/main" id="{6FC56F1B-505C-4E57-9B4C-2834C3155CCD}"/>
              </a:ext>
            </a:extLst>
          </p:cNvPr>
          <p:cNvSpPr txBox="1"/>
          <p:nvPr/>
        </p:nvSpPr>
        <p:spPr>
          <a:xfrm>
            <a:off x="11071416" y="6042210"/>
            <a:ext cx="1143000" cy="369332"/>
          </a:xfrm>
          <a:prstGeom prst="rect">
            <a:avLst/>
          </a:prstGeom>
          <a:noFill/>
        </p:spPr>
        <p:txBody>
          <a:bodyPr wrap="square" rtlCol="1">
            <a:spAutoFit/>
          </a:bodyPr>
          <a:lstStyle/>
          <a:p>
            <a:r>
              <a:rPr lang="en-US" b="1" dirty="0">
                <a:highlight>
                  <a:srgbClr val="FFFF00"/>
                </a:highlight>
              </a:rPr>
              <a:t>Early DE</a:t>
            </a:r>
            <a:endParaRPr lang="fa-IR" b="1" dirty="0">
              <a:highlight>
                <a:srgbClr val="FFFF00"/>
              </a:highlight>
            </a:endParaRPr>
          </a:p>
        </p:txBody>
      </p:sp>
      <p:sp>
        <p:nvSpPr>
          <p:cNvPr id="22" name="TextBox 21">
            <a:extLst>
              <a:ext uri="{FF2B5EF4-FFF2-40B4-BE49-F238E27FC236}">
                <a16:creationId xmlns:a16="http://schemas.microsoft.com/office/drawing/2014/main" id="{FDB88516-D227-4AA2-BB7B-79BA8082444F}"/>
              </a:ext>
            </a:extLst>
          </p:cNvPr>
          <p:cNvSpPr txBox="1"/>
          <p:nvPr/>
        </p:nvSpPr>
        <p:spPr>
          <a:xfrm>
            <a:off x="6512858" y="6297706"/>
            <a:ext cx="1143000" cy="369332"/>
          </a:xfrm>
          <a:prstGeom prst="rect">
            <a:avLst/>
          </a:prstGeom>
          <a:noFill/>
        </p:spPr>
        <p:txBody>
          <a:bodyPr wrap="square" rtlCol="1">
            <a:spAutoFit/>
          </a:bodyPr>
          <a:lstStyle/>
          <a:p>
            <a:r>
              <a:rPr lang="en-US" b="1" dirty="0">
                <a:highlight>
                  <a:srgbClr val="FFFF00"/>
                </a:highlight>
              </a:rPr>
              <a:t>Mid DE</a:t>
            </a:r>
            <a:endParaRPr lang="fa-IR" b="1" dirty="0">
              <a:highlight>
                <a:srgbClr val="FFFF00"/>
              </a:highlight>
            </a:endParaRPr>
          </a:p>
        </p:txBody>
      </p:sp>
      <p:sp>
        <p:nvSpPr>
          <p:cNvPr id="23" name="TextBox 22">
            <a:extLst>
              <a:ext uri="{FF2B5EF4-FFF2-40B4-BE49-F238E27FC236}">
                <a16:creationId xmlns:a16="http://schemas.microsoft.com/office/drawing/2014/main" id="{9E0C11BB-F944-4030-91ED-0BD4BA9C8631}"/>
              </a:ext>
            </a:extLst>
          </p:cNvPr>
          <p:cNvSpPr txBox="1"/>
          <p:nvPr/>
        </p:nvSpPr>
        <p:spPr>
          <a:xfrm>
            <a:off x="2868706" y="6485966"/>
            <a:ext cx="1143000" cy="369332"/>
          </a:xfrm>
          <a:prstGeom prst="rect">
            <a:avLst/>
          </a:prstGeom>
          <a:noFill/>
        </p:spPr>
        <p:txBody>
          <a:bodyPr wrap="square" rtlCol="1">
            <a:spAutoFit/>
          </a:bodyPr>
          <a:lstStyle/>
          <a:p>
            <a:pPr algn="ctr"/>
            <a:r>
              <a:rPr lang="en-US" b="1" dirty="0">
                <a:highlight>
                  <a:srgbClr val="FFFF00"/>
                </a:highlight>
              </a:rPr>
              <a:t>AE</a:t>
            </a:r>
            <a:endParaRPr lang="fa-IR" b="1" dirty="0">
              <a:highlight>
                <a:srgbClr val="FFFF00"/>
              </a:highlight>
            </a:endParaRPr>
          </a:p>
        </p:txBody>
      </p:sp>
    </p:spTree>
    <p:extLst>
      <p:ext uri="{BB962C8B-B14F-4D97-AF65-F5344CB8AC3E}">
        <p14:creationId xmlns:p14="http://schemas.microsoft.com/office/powerpoint/2010/main" val="2386849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820AA-58AF-4C3E-A89B-14DCA550FBD5}"/>
              </a:ext>
            </a:extLst>
          </p:cNvPr>
          <p:cNvPicPr>
            <a:picLocks noChangeAspect="1"/>
          </p:cNvPicPr>
          <p:nvPr/>
        </p:nvPicPr>
        <p:blipFill>
          <a:blip r:embed="rId2"/>
          <a:stretch>
            <a:fillRect/>
          </a:stretch>
        </p:blipFill>
        <p:spPr>
          <a:xfrm>
            <a:off x="0" y="151867"/>
            <a:ext cx="12192000" cy="6554266"/>
          </a:xfrm>
          <a:prstGeom prst="rect">
            <a:avLst/>
          </a:prstGeom>
        </p:spPr>
      </p:pic>
    </p:spTree>
    <p:extLst>
      <p:ext uri="{BB962C8B-B14F-4D97-AF65-F5344CB8AC3E}">
        <p14:creationId xmlns:p14="http://schemas.microsoft.com/office/powerpoint/2010/main" val="2393116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A1A4A7-2EDE-4503-99E5-504C9C2D3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848" y="0"/>
            <a:ext cx="6794303" cy="6858000"/>
          </a:xfrm>
          <a:prstGeom prst="rect">
            <a:avLst/>
          </a:prstGeom>
        </p:spPr>
      </p:pic>
    </p:spTree>
    <p:extLst>
      <p:ext uri="{BB962C8B-B14F-4D97-AF65-F5344CB8AC3E}">
        <p14:creationId xmlns:p14="http://schemas.microsoft.com/office/powerpoint/2010/main" val="394248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EBFF4BA5-F1B6-8C21-2F9E-39AF41D36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25" y="333949"/>
            <a:ext cx="11851469" cy="52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7">
            <a:extLst>
              <a:ext uri="{FF2B5EF4-FFF2-40B4-BE49-F238E27FC236}">
                <a16:creationId xmlns:a16="http://schemas.microsoft.com/office/drawing/2014/main" id="{F0B8FEC5-2B80-EA32-EDC3-635E95F7CEC6}"/>
              </a:ext>
            </a:extLst>
          </p:cNvPr>
          <p:cNvGrpSpPr>
            <a:grpSpLocks/>
          </p:cNvGrpSpPr>
          <p:nvPr/>
        </p:nvGrpSpPr>
        <p:grpSpPr bwMode="auto">
          <a:xfrm>
            <a:off x="1524000" y="1"/>
            <a:ext cx="3708400" cy="2924175"/>
            <a:chOff x="0" y="0"/>
            <a:chExt cx="2653" cy="2025"/>
          </a:xfrm>
        </p:grpSpPr>
        <p:pic>
          <p:nvPicPr>
            <p:cNvPr id="28685" name="Picture 4">
              <a:extLst>
                <a:ext uri="{FF2B5EF4-FFF2-40B4-BE49-F238E27FC236}">
                  <a16:creationId xmlns:a16="http://schemas.microsoft.com/office/drawing/2014/main" id="{BCDFB669-534D-FCED-44F2-E0C4FB584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53" cy="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8">
              <a:extLst>
                <a:ext uri="{FF2B5EF4-FFF2-40B4-BE49-F238E27FC236}">
                  <a16:creationId xmlns:a16="http://schemas.microsoft.com/office/drawing/2014/main" id="{B8B38C0D-ECA2-0E3F-12A1-A6480F6F69BF}"/>
                </a:ext>
              </a:extLst>
            </p:cNvPr>
            <p:cNvSpPr txBox="1">
              <a:spLocks noChangeArrowheads="1"/>
            </p:cNvSpPr>
            <p:nvPr/>
          </p:nvSpPr>
          <p:spPr bwMode="auto">
            <a:xfrm>
              <a:off x="68" y="890"/>
              <a:ext cx="99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Anestrus</a:t>
              </a:r>
            </a:p>
          </p:txBody>
        </p:sp>
      </p:grpSp>
      <p:grpSp>
        <p:nvGrpSpPr>
          <p:cNvPr id="28675" name="Group 14">
            <a:extLst>
              <a:ext uri="{FF2B5EF4-FFF2-40B4-BE49-F238E27FC236}">
                <a16:creationId xmlns:a16="http://schemas.microsoft.com/office/drawing/2014/main" id="{8E705B71-2BB9-C5EB-1EFA-0BD22078866A}"/>
              </a:ext>
            </a:extLst>
          </p:cNvPr>
          <p:cNvGrpSpPr>
            <a:grpSpLocks/>
          </p:cNvGrpSpPr>
          <p:nvPr/>
        </p:nvGrpSpPr>
        <p:grpSpPr bwMode="auto">
          <a:xfrm>
            <a:off x="5232400" y="0"/>
            <a:ext cx="5435600" cy="2660650"/>
            <a:chOff x="2336" y="2644"/>
            <a:chExt cx="3424" cy="1676"/>
          </a:xfrm>
        </p:grpSpPr>
        <p:pic>
          <p:nvPicPr>
            <p:cNvPr id="28682" name="Picture 5">
              <a:extLst>
                <a:ext uri="{FF2B5EF4-FFF2-40B4-BE49-F238E27FC236}">
                  <a16:creationId xmlns:a16="http://schemas.microsoft.com/office/drawing/2014/main" id="{46ED78C0-D634-959D-510E-516CCD57A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 y="2644"/>
              <a:ext cx="2200"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6">
              <a:extLst>
                <a:ext uri="{FF2B5EF4-FFF2-40B4-BE49-F238E27FC236}">
                  <a16:creationId xmlns:a16="http://schemas.microsoft.com/office/drawing/2014/main" id="{8F1CDC49-C065-68A5-CE90-ED4178DE8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 y="3071"/>
              <a:ext cx="1245"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 Box 9">
              <a:extLst>
                <a:ext uri="{FF2B5EF4-FFF2-40B4-BE49-F238E27FC236}">
                  <a16:creationId xmlns:a16="http://schemas.microsoft.com/office/drawing/2014/main" id="{8520D93D-01C6-C935-59DE-F7D62D438DFA}"/>
                </a:ext>
              </a:extLst>
            </p:cNvPr>
            <p:cNvSpPr txBox="1">
              <a:spLocks noChangeArrowheads="1"/>
            </p:cNvSpPr>
            <p:nvPr/>
          </p:nvSpPr>
          <p:spPr bwMode="auto">
            <a:xfrm>
              <a:off x="4286" y="2795"/>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Proestrus</a:t>
              </a:r>
            </a:p>
          </p:txBody>
        </p:sp>
      </p:grpSp>
      <p:grpSp>
        <p:nvGrpSpPr>
          <p:cNvPr id="28676" name="Group 15">
            <a:extLst>
              <a:ext uri="{FF2B5EF4-FFF2-40B4-BE49-F238E27FC236}">
                <a16:creationId xmlns:a16="http://schemas.microsoft.com/office/drawing/2014/main" id="{E47C81B5-854F-7AAA-CAF5-A9D75F415139}"/>
              </a:ext>
            </a:extLst>
          </p:cNvPr>
          <p:cNvGrpSpPr>
            <a:grpSpLocks/>
          </p:cNvGrpSpPr>
          <p:nvPr/>
        </p:nvGrpSpPr>
        <p:grpSpPr bwMode="auto">
          <a:xfrm>
            <a:off x="2279651" y="3357563"/>
            <a:ext cx="1979613" cy="2349500"/>
            <a:chOff x="385" y="2840"/>
            <a:chExt cx="1247" cy="1480"/>
          </a:xfrm>
        </p:grpSpPr>
        <p:pic>
          <p:nvPicPr>
            <p:cNvPr id="28680" name="Picture 7">
              <a:extLst>
                <a:ext uri="{FF2B5EF4-FFF2-40B4-BE49-F238E27FC236}">
                  <a16:creationId xmlns:a16="http://schemas.microsoft.com/office/drawing/2014/main" id="{03078C79-03EA-321E-A8D0-3E14FC520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 y="3065"/>
              <a:ext cx="1247" cy="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10">
              <a:extLst>
                <a:ext uri="{FF2B5EF4-FFF2-40B4-BE49-F238E27FC236}">
                  <a16:creationId xmlns:a16="http://schemas.microsoft.com/office/drawing/2014/main" id="{9A1943FE-E86B-6FC0-7D35-BB6A4EFC1724}"/>
                </a:ext>
              </a:extLst>
            </p:cNvPr>
            <p:cNvSpPr txBox="1">
              <a:spLocks noChangeArrowheads="1"/>
            </p:cNvSpPr>
            <p:nvPr/>
          </p:nvSpPr>
          <p:spPr bwMode="auto">
            <a:xfrm>
              <a:off x="476" y="2840"/>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Estrus</a:t>
              </a:r>
            </a:p>
          </p:txBody>
        </p:sp>
      </p:grpSp>
      <p:grpSp>
        <p:nvGrpSpPr>
          <p:cNvPr id="28677" name="Group 16">
            <a:extLst>
              <a:ext uri="{FF2B5EF4-FFF2-40B4-BE49-F238E27FC236}">
                <a16:creationId xmlns:a16="http://schemas.microsoft.com/office/drawing/2014/main" id="{A64E157E-0CD9-43D2-88F4-A8C336988C93}"/>
              </a:ext>
            </a:extLst>
          </p:cNvPr>
          <p:cNvGrpSpPr>
            <a:grpSpLocks/>
          </p:cNvGrpSpPr>
          <p:nvPr/>
        </p:nvGrpSpPr>
        <p:grpSpPr bwMode="auto">
          <a:xfrm>
            <a:off x="5591175" y="3357563"/>
            <a:ext cx="2336800" cy="2787650"/>
            <a:chOff x="2653" y="0"/>
            <a:chExt cx="1472" cy="1756"/>
          </a:xfrm>
        </p:grpSpPr>
        <p:pic>
          <p:nvPicPr>
            <p:cNvPr id="28678" name="Picture 11">
              <a:extLst>
                <a:ext uri="{FF2B5EF4-FFF2-40B4-BE49-F238E27FC236}">
                  <a16:creationId xmlns:a16="http://schemas.microsoft.com/office/drawing/2014/main" id="{875FD22F-24F7-6F75-932C-9FBD4EDE99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 y="0"/>
              <a:ext cx="1472" cy="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3">
              <a:extLst>
                <a:ext uri="{FF2B5EF4-FFF2-40B4-BE49-F238E27FC236}">
                  <a16:creationId xmlns:a16="http://schemas.microsoft.com/office/drawing/2014/main" id="{B14FFA95-C3F5-BD31-2043-7585CB007BCE}"/>
                </a:ext>
              </a:extLst>
            </p:cNvPr>
            <p:cNvSpPr txBox="1">
              <a:spLocks noChangeArrowheads="1"/>
            </p:cNvSpPr>
            <p:nvPr/>
          </p:nvSpPr>
          <p:spPr bwMode="auto">
            <a:xfrm>
              <a:off x="2880" y="1525"/>
              <a:ext cx="12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Di (Met) estrus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08E0958B-2DC2-33EF-59F3-0D34369A3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716463"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a:extLst>
              <a:ext uri="{FF2B5EF4-FFF2-40B4-BE49-F238E27FC236}">
                <a16:creationId xmlns:a16="http://schemas.microsoft.com/office/drawing/2014/main" id="{339E2815-DD1C-AA5F-BAD5-2F9532B83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35350"/>
            <a:ext cx="4572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a:extLst>
              <a:ext uri="{FF2B5EF4-FFF2-40B4-BE49-F238E27FC236}">
                <a16:creationId xmlns:a16="http://schemas.microsoft.com/office/drawing/2014/main" id="{548136D6-7E3F-DCF1-8251-A8F7F717A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260350"/>
            <a:ext cx="26368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a:extLst>
              <a:ext uri="{FF2B5EF4-FFF2-40B4-BE49-F238E27FC236}">
                <a16:creationId xmlns:a16="http://schemas.microsoft.com/office/drawing/2014/main" id="{D309EF31-6969-56CF-4C50-0505BA7F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726" y="3500439"/>
            <a:ext cx="25812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3289DEB4-4C69-0811-E57F-D7924C6E9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4500563"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5">
            <a:extLst>
              <a:ext uri="{FF2B5EF4-FFF2-40B4-BE49-F238E27FC236}">
                <a16:creationId xmlns:a16="http://schemas.microsoft.com/office/drawing/2014/main" id="{6E1C20D6-A738-7355-D6D5-A8DC71149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115889"/>
            <a:ext cx="209073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a:extLst>
              <a:ext uri="{FF2B5EF4-FFF2-40B4-BE49-F238E27FC236}">
                <a16:creationId xmlns:a16="http://schemas.microsoft.com/office/drawing/2014/main" id="{E902A897-44F4-8BF1-2C4D-A2323BA1B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3376613"/>
            <a:ext cx="446405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B67C1237-82AC-3D70-F568-191384186D95}"/>
              </a:ext>
            </a:extLst>
          </p:cNvPr>
          <p:cNvSpPr txBox="1">
            <a:spLocks noChangeArrowheads="1"/>
          </p:cNvSpPr>
          <p:nvPr/>
        </p:nvSpPr>
        <p:spPr bwMode="auto">
          <a:xfrm>
            <a:off x="1703389" y="1336675"/>
            <a:ext cx="8243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pPr>
            <a:r>
              <a:rPr lang="en-US" altLang="en-US" sz="3200" b="1"/>
              <a:t>Vaginal stratified squamous epithelium</a:t>
            </a:r>
          </a:p>
        </p:txBody>
      </p:sp>
      <p:pic>
        <p:nvPicPr>
          <p:cNvPr id="33795" name="Picture 3">
            <a:extLst>
              <a:ext uri="{FF2B5EF4-FFF2-40B4-BE49-F238E27FC236}">
                <a16:creationId xmlns:a16="http://schemas.microsoft.com/office/drawing/2014/main" id="{30E3E78C-9EB3-636B-401D-E35626507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44739"/>
            <a:ext cx="5384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cytologycells">
            <a:extLst>
              <a:ext uri="{FF2B5EF4-FFF2-40B4-BE49-F238E27FC236}">
                <a16:creationId xmlns:a16="http://schemas.microsoft.com/office/drawing/2014/main" id="{C3E9DC68-D4B8-53DA-BCC9-2C1BF1AE8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75" y="2349501"/>
            <a:ext cx="3708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528</Words>
  <Application>Microsoft Office PowerPoint</Application>
  <PresentationFormat>Widescreen</PresentationFormat>
  <Paragraphs>84</Paragraphs>
  <Slides>39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Dog vaginal cytology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مدیریتِ زمان جفتگیری و تلقیح مصنوعی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Dog vaginal cytology</dc:title>
  <dc:creator>VET office</dc:creator>
  <cp:lastModifiedBy>VET office</cp:lastModifiedBy>
  <cp:revision>12</cp:revision>
  <dcterms:created xsi:type="dcterms:W3CDTF">2025-11-29T11:01:30Z</dcterms:created>
  <dcterms:modified xsi:type="dcterms:W3CDTF">2025-12-04T04:57:02Z</dcterms:modified>
</cp:coreProperties>
</file>