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70" r:id="rId4"/>
    <p:sldId id="261" r:id="rId5"/>
    <p:sldId id="271" r:id="rId6"/>
    <p:sldId id="262" r:id="rId7"/>
    <p:sldId id="272" r:id="rId8"/>
    <p:sldId id="263" r:id="rId9"/>
    <p:sldId id="273" r:id="rId10"/>
    <p:sldId id="298" r:id="rId11"/>
    <p:sldId id="264" r:id="rId12"/>
    <p:sldId id="274" r:id="rId13"/>
    <p:sldId id="301" r:id="rId14"/>
    <p:sldId id="302" r:id="rId15"/>
    <p:sldId id="303" r:id="rId16"/>
    <p:sldId id="265" r:id="rId17"/>
    <p:sldId id="275" r:id="rId18"/>
    <p:sldId id="266" r:id="rId19"/>
    <p:sldId id="276" r:id="rId20"/>
    <p:sldId id="267" r:id="rId21"/>
    <p:sldId id="277" r:id="rId22"/>
    <p:sldId id="268" r:id="rId23"/>
    <p:sldId id="278" r:id="rId24"/>
    <p:sldId id="269" r:id="rId25"/>
    <p:sldId id="288" r:id="rId26"/>
    <p:sldId id="294" r:id="rId27"/>
    <p:sldId id="257" r:id="rId28"/>
    <p:sldId id="258" r:id="rId29"/>
    <p:sldId id="259" r:id="rId30"/>
    <p:sldId id="300" r:id="rId31"/>
    <p:sldId id="304" r:id="rId32"/>
    <p:sldId id="305" r:id="rId33"/>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58" autoAdjust="0"/>
  </p:normalViewPr>
  <p:slideViewPr>
    <p:cSldViewPr snapToGrid="0">
      <p:cViewPr varScale="1">
        <p:scale>
          <a:sx n="94" d="100"/>
          <a:sy n="94" d="100"/>
        </p:scale>
        <p:origin x="2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859D2-8A71-4350-AF70-441DD9EEF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B64694EB-E490-4A57-88D2-711DB842F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C548F6F9-B680-4786-BFA5-02255A49CC3B}"/>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5" name="Footer Placeholder 4">
            <a:extLst>
              <a:ext uri="{FF2B5EF4-FFF2-40B4-BE49-F238E27FC236}">
                <a16:creationId xmlns:a16="http://schemas.microsoft.com/office/drawing/2014/main" id="{A0CE4C23-E1D7-41BB-9462-B69E20EE3AD5}"/>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E93EE8D3-7910-4875-A5DA-718F0B10F1BD}"/>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130466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C7FA-CE17-4B5F-AEEB-156C574FFBE3}"/>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9282460F-068A-426B-8723-0B9B2BB9AD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E141A30-2549-407F-8F6D-A59DF9E12C1E}"/>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5" name="Footer Placeholder 4">
            <a:extLst>
              <a:ext uri="{FF2B5EF4-FFF2-40B4-BE49-F238E27FC236}">
                <a16:creationId xmlns:a16="http://schemas.microsoft.com/office/drawing/2014/main" id="{CC7E164C-00D0-4687-ADDC-F4E959657FD9}"/>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69F71BAC-BB22-4EFB-BCE3-F816B73F5C89}"/>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4093373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C14D59-07CB-48D8-9695-9C2A26561E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C4A632A9-19D8-49EA-9A9A-3BEFAB9684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8DF05412-52C9-496A-A5C0-F0E054F94099}"/>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5" name="Footer Placeholder 4">
            <a:extLst>
              <a:ext uri="{FF2B5EF4-FFF2-40B4-BE49-F238E27FC236}">
                <a16:creationId xmlns:a16="http://schemas.microsoft.com/office/drawing/2014/main" id="{A2BE903C-A727-4A69-9484-00E2990B2B58}"/>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72B83B9E-EAB1-4411-BE02-9A053EB95E50}"/>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146275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FA9-56C2-46B4-9DD2-1B125652505B}"/>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FABC2DBB-851F-466B-BCE5-399439A68D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9EBB6B6E-9FBF-4D6A-8A01-DBBDE79909FD}"/>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5" name="Footer Placeholder 4">
            <a:extLst>
              <a:ext uri="{FF2B5EF4-FFF2-40B4-BE49-F238E27FC236}">
                <a16:creationId xmlns:a16="http://schemas.microsoft.com/office/drawing/2014/main" id="{7C4762FF-E5AA-4B8A-8E5B-BC94280604FD}"/>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F1BEF070-CCB0-4A66-A70F-8496114C1F05}"/>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78577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7E17-3305-4E13-B112-858EEB4A58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4746D57F-FB79-4427-A7A2-7CCB97D0C6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DA38FC-E5C4-44EB-AED0-E807DCCE2B09}"/>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5" name="Footer Placeholder 4">
            <a:extLst>
              <a:ext uri="{FF2B5EF4-FFF2-40B4-BE49-F238E27FC236}">
                <a16:creationId xmlns:a16="http://schemas.microsoft.com/office/drawing/2014/main" id="{0F692E34-C469-4203-A10F-AE2A3BC48C68}"/>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997F78AF-71C7-4C71-A7EC-218EAD8C7AB6}"/>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391159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09C5-10BA-4B86-B11B-0083CF29A245}"/>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6B1F2946-2AFB-47AE-B91E-41EFA93F4B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70DBC360-3EF4-4E8D-BD22-37DF6343E4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06005E29-9784-41FD-8854-6D05EEDB4C94}"/>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6" name="Footer Placeholder 5">
            <a:extLst>
              <a:ext uri="{FF2B5EF4-FFF2-40B4-BE49-F238E27FC236}">
                <a16:creationId xmlns:a16="http://schemas.microsoft.com/office/drawing/2014/main" id="{0E09CB69-662E-4033-95F2-97DC5491E39C}"/>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199676A8-2683-457F-B2AD-E80B5A580190}"/>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167628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739E-71AF-4E61-9F00-1C3718E0DBD5}"/>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AF3A6864-09A9-48D1-A1AA-CBCB92C6F3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1CEC44-E92A-49F5-BAEF-0CE3A2D06F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CE0CF9B4-2641-428D-9959-A6C2024B87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5F4294-7E0A-4ABA-859C-257C8101E9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C5ACC32F-8FD4-488B-8F20-D45EC3B28CC3}"/>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8" name="Footer Placeholder 7">
            <a:extLst>
              <a:ext uri="{FF2B5EF4-FFF2-40B4-BE49-F238E27FC236}">
                <a16:creationId xmlns:a16="http://schemas.microsoft.com/office/drawing/2014/main" id="{7F01718D-3152-42B8-9574-B80389651BFC}"/>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BE8FED21-F8DC-435D-A64E-EC1A1E7C7694}"/>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186177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89739-D667-4F37-8425-9E8F613F5D5E}"/>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597C3DA3-452E-4F52-BDF3-7A8B0AF7BA4E}"/>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4" name="Footer Placeholder 3">
            <a:extLst>
              <a:ext uri="{FF2B5EF4-FFF2-40B4-BE49-F238E27FC236}">
                <a16:creationId xmlns:a16="http://schemas.microsoft.com/office/drawing/2014/main" id="{C78344C8-F9A2-47A4-8B46-860ACFC91B15}"/>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AE7CEB65-5763-4C20-B5E6-3231C568AF6D}"/>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124338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42A3E-2C5E-4CFC-BF78-CC2BAB561630}"/>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3" name="Footer Placeholder 2">
            <a:extLst>
              <a:ext uri="{FF2B5EF4-FFF2-40B4-BE49-F238E27FC236}">
                <a16:creationId xmlns:a16="http://schemas.microsoft.com/office/drawing/2014/main" id="{23D25A83-79BB-4855-A7FE-6DF7D783015F}"/>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203B8F28-008F-4FE9-AAC6-B5FD27D39D5C}"/>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4075137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6749-0927-4202-9F10-5135B679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224FCBDA-B507-439B-B2A1-3811B8F42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67811A74-3187-456F-9B21-CB359F45A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C4F74-4DE0-4074-BFAC-E1641BF252A1}"/>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6" name="Footer Placeholder 5">
            <a:extLst>
              <a:ext uri="{FF2B5EF4-FFF2-40B4-BE49-F238E27FC236}">
                <a16:creationId xmlns:a16="http://schemas.microsoft.com/office/drawing/2014/main" id="{C7853715-D1E2-4F85-A72B-2497BBD90119}"/>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736628A7-6CCB-4EE0-ADB7-E7AE389924E8}"/>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423890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CEFF-46D5-4070-8D26-A4A2AC825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41857EF7-B366-4ADC-9340-7BED9628E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9F6B16C5-2C8D-4806-A2F0-F4E906A2C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126A50-2B4B-4D0B-8B11-2786DD3EC172}"/>
              </a:ext>
            </a:extLst>
          </p:cNvPr>
          <p:cNvSpPr>
            <a:spLocks noGrp="1"/>
          </p:cNvSpPr>
          <p:nvPr>
            <p:ph type="dt" sz="half" idx="10"/>
          </p:nvPr>
        </p:nvSpPr>
        <p:spPr/>
        <p:txBody>
          <a:bodyPr/>
          <a:lstStyle/>
          <a:p>
            <a:fld id="{53224058-219B-402E-AFAF-E4D6DFDAB3AC}" type="datetimeFigureOut">
              <a:rPr lang="fa-IR" smtClean="0"/>
              <a:t>14/06/1447</a:t>
            </a:fld>
            <a:endParaRPr lang="fa-IR"/>
          </a:p>
        </p:txBody>
      </p:sp>
      <p:sp>
        <p:nvSpPr>
          <p:cNvPr id="6" name="Footer Placeholder 5">
            <a:extLst>
              <a:ext uri="{FF2B5EF4-FFF2-40B4-BE49-F238E27FC236}">
                <a16:creationId xmlns:a16="http://schemas.microsoft.com/office/drawing/2014/main" id="{AE4A04D8-8FCA-4B86-8D60-29D5E1AD1E39}"/>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E9A27B75-D560-44EF-B4F7-03BCDA173B2D}"/>
              </a:ext>
            </a:extLst>
          </p:cNvPr>
          <p:cNvSpPr>
            <a:spLocks noGrp="1"/>
          </p:cNvSpPr>
          <p:nvPr>
            <p:ph type="sldNum" sz="quarter" idx="12"/>
          </p:nvPr>
        </p:nvSpPr>
        <p:spPr/>
        <p:txBody>
          <a:bodyPr/>
          <a:lstStyle/>
          <a:p>
            <a:fld id="{7B03AFBA-3CFA-4541-8D61-9DAA49C062FF}" type="slidenum">
              <a:rPr lang="fa-IR" smtClean="0"/>
              <a:t>‹#›</a:t>
            </a:fld>
            <a:endParaRPr lang="fa-IR"/>
          </a:p>
        </p:txBody>
      </p:sp>
    </p:spTree>
    <p:extLst>
      <p:ext uri="{BB962C8B-B14F-4D97-AF65-F5344CB8AC3E}">
        <p14:creationId xmlns:p14="http://schemas.microsoft.com/office/powerpoint/2010/main" val="269273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DAE702-4006-4C5F-979D-9DBD6EE13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289F6AE7-658E-4EFB-9D96-8336EDE7B4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5C1643AB-4157-4CDA-B133-663F9EDBE2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24058-219B-402E-AFAF-E4D6DFDAB3AC}" type="datetimeFigureOut">
              <a:rPr lang="fa-IR" smtClean="0"/>
              <a:t>14/06/1447</a:t>
            </a:fld>
            <a:endParaRPr lang="fa-IR"/>
          </a:p>
        </p:txBody>
      </p:sp>
      <p:sp>
        <p:nvSpPr>
          <p:cNvPr id="5" name="Footer Placeholder 4">
            <a:extLst>
              <a:ext uri="{FF2B5EF4-FFF2-40B4-BE49-F238E27FC236}">
                <a16:creationId xmlns:a16="http://schemas.microsoft.com/office/drawing/2014/main" id="{95A1D16F-32ED-4DE3-8FFA-59BECBE5D1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D84B75A7-084C-4CAD-A800-E58ED6DD3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3AFBA-3CFA-4541-8D61-9DAA49C062FF}" type="slidenum">
              <a:rPr lang="fa-IR" smtClean="0"/>
              <a:t>‹#›</a:t>
            </a:fld>
            <a:endParaRPr lang="fa-IR"/>
          </a:p>
        </p:txBody>
      </p:sp>
    </p:spTree>
    <p:extLst>
      <p:ext uri="{BB962C8B-B14F-4D97-AF65-F5344CB8AC3E}">
        <p14:creationId xmlns:p14="http://schemas.microsoft.com/office/powerpoint/2010/main" val="964388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CA42-97BA-4F84-AF33-CFB0AD5B58C3}"/>
              </a:ext>
            </a:extLst>
          </p:cNvPr>
          <p:cNvSpPr>
            <a:spLocks noGrp="1"/>
          </p:cNvSpPr>
          <p:nvPr>
            <p:ph type="ctrTitle"/>
          </p:nvPr>
        </p:nvSpPr>
        <p:spPr/>
        <p:txBody>
          <a:bodyPr/>
          <a:lstStyle/>
          <a:p>
            <a:r>
              <a:rPr lang="en-US" dirty="0"/>
              <a:t>Clinical case studies</a:t>
            </a:r>
            <a:endParaRPr lang="fa-IR" dirty="0"/>
          </a:p>
        </p:txBody>
      </p:sp>
      <p:sp>
        <p:nvSpPr>
          <p:cNvPr id="3" name="Subtitle 2">
            <a:extLst>
              <a:ext uri="{FF2B5EF4-FFF2-40B4-BE49-F238E27FC236}">
                <a16:creationId xmlns:a16="http://schemas.microsoft.com/office/drawing/2014/main" id="{12CF08F9-C35C-4080-81E1-3844C54AE65C}"/>
              </a:ext>
            </a:extLst>
          </p:cNvPr>
          <p:cNvSpPr>
            <a:spLocks noGrp="1"/>
          </p:cNvSpPr>
          <p:nvPr>
            <p:ph type="subTitle" idx="1"/>
          </p:nvPr>
        </p:nvSpPr>
        <p:spPr/>
        <p:txBody>
          <a:bodyPr/>
          <a:lstStyle/>
          <a:p>
            <a:r>
              <a:rPr lang="en-US" dirty="0"/>
              <a:t>Applications of Vaginal cytology evaluation</a:t>
            </a:r>
            <a:endParaRPr lang="fa-IR" dirty="0"/>
          </a:p>
        </p:txBody>
      </p:sp>
      <p:sp>
        <p:nvSpPr>
          <p:cNvPr id="4" name="Subtitle 2">
            <a:extLst>
              <a:ext uri="{FF2B5EF4-FFF2-40B4-BE49-F238E27FC236}">
                <a16:creationId xmlns:a16="http://schemas.microsoft.com/office/drawing/2014/main" id="{4D9CB99C-B421-8B71-7D82-FC55DC75BF57}"/>
              </a:ext>
            </a:extLst>
          </p:cNvPr>
          <p:cNvSpPr txBox="1">
            <a:spLocks/>
          </p:cNvSpPr>
          <p:nvPr/>
        </p:nvSpPr>
        <p:spPr>
          <a:xfrm>
            <a:off x="1676400" y="4276952"/>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By: Asghar </a:t>
            </a:r>
            <a:r>
              <a:rPr lang="en-US" dirty="0" err="1"/>
              <a:t>Mogheiseh</a:t>
            </a:r>
            <a:endParaRPr lang="en-US" dirty="0"/>
          </a:p>
          <a:p>
            <a:r>
              <a:rPr lang="en-US" dirty="0"/>
              <a:t>School of Veterinary Medicine, Shiraz University</a:t>
            </a:r>
          </a:p>
        </p:txBody>
      </p:sp>
      <p:pic>
        <p:nvPicPr>
          <p:cNvPr id="5" name="Picture 4" descr="لوگوی دانشگاه.png">
            <a:extLst>
              <a:ext uri="{FF2B5EF4-FFF2-40B4-BE49-F238E27FC236}">
                <a16:creationId xmlns:a16="http://schemas.microsoft.com/office/drawing/2014/main" id="{CDC3B31D-33BC-9D14-4A3A-2F161EDD018B}"/>
              </a:ext>
            </a:extLst>
          </p:cNvPr>
          <p:cNvPicPr>
            <a:picLocks noChangeAspect="1"/>
          </p:cNvPicPr>
          <p:nvPr/>
        </p:nvPicPr>
        <p:blipFill>
          <a:blip r:embed="rId2" cstate="print">
            <a:clrChange>
              <a:clrFrom>
                <a:srgbClr val="000000">
                  <a:alpha val="0"/>
                </a:srgbClr>
              </a:clrFrom>
              <a:clrTo>
                <a:srgbClr val="000000">
                  <a:alpha val="0"/>
                </a:srgbClr>
              </a:clrTo>
            </a:clrChange>
          </a:blip>
          <a:stretch>
            <a:fillRect/>
          </a:stretch>
        </p:blipFill>
        <p:spPr>
          <a:xfrm>
            <a:off x="9870615" y="71256"/>
            <a:ext cx="2174972" cy="2244907"/>
          </a:xfrm>
          <a:prstGeom prst="rect">
            <a:avLst/>
          </a:prstGeom>
        </p:spPr>
      </p:pic>
      <p:pic>
        <p:nvPicPr>
          <p:cNvPr id="9" name="Picture 8">
            <a:extLst>
              <a:ext uri="{FF2B5EF4-FFF2-40B4-BE49-F238E27FC236}">
                <a16:creationId xmlns:a16="http://schemas.microsoft.com/office/drawing/2014/main" id="{DAAC8946-7F53-3FDC-2F73-BA5762C32819}"/>
              </a:ext>
            </a:extLst>
          </p:cNvPr>
          <p:cNvPicPr>
            <a:picLocks noChangeAspect="1"/>
          </p:cNvPicPr>
          <p:nvPr/>
        </p:nvPicPr>
        <p:blipFill>
          <a:blip r:embed="rId3"/>
          <a:stretch>
            <a:fillRect/>
          </a:stretch>
        </p:blipFill>
        <p:spPr>
          <a:xfrm>
            <a:off x="95250" y="269248"/>
            <a:ext cx="2857500" cy="600075"/>
          </a:xfrm>
          <a:prstGeom prst="rect">
            <a:avLst/>
          </a:prstGeom>
        </p:spPr>
      </p:pic>
    </p:spTree>
    <p:extLst>
      <p:ext uri="{BB962C8B-B14F-4D97-AF65-F5344CB8AC3E}">
        <p14:creationId xmlns:p14="http://schemas.microsoft.com/office/powerpoint/2010/main" val="64641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8C6EF-D2FC-4391-BF10-6D84B6276FE8}"/>
              </a:ext>
            </a:extLst>
          </p:cNvPr>
          <p:cNvPicPr>
            <a:picLocks noChangeAspect="1"/>
          </p:cNvPicPr>
          <p:nvPr/>
        </p:nvPicPr>
        <p:blipFill>
          <a:blip r:embed="rId2"/>
          <a:stretch>
            <a:fillRect/>
          </a:stretch>
        </p:blipFill>
        <p:spPr>
          <a:xfrm>
            <a:off x="2097437" y="0"/>
            <a:ext cx="7495935" cy="5607424"/>
          </a:xfrm>
          <a:prstGeom prst="rect">
            <a:avLst/>
          </a:prstGeom>
        </p:spPr>
      </p:pic>
      <p:sp>
        <p:nvSpPr>
          <p:cNvPr id="5" name="TextBox 4">
            <a:extLst>
              <a:ext uri="{FF2B5EF4-FFF2-40B4-BE49-F238E27FC236}">
                <a16:creationId xmlns:a16="http://schemas.microsoft.com/office/drawing/2014/main" id="{175A335B-DA8C-4E87-AEBB-3617DA49545F}"/>
              </a:ext>
            </a:extLst>
          </p:cNvPr>
          <p:cNvSpPr txBox="1"/>
          <p:nvPr/>
        </p:nvSpPr>
        <p:spPr>
          <a:xfrm>
            <a:off x="2205318" y="5781799"/>
            <a:ext cx="7388053" cy="369332"/>
          </a:xfrm>
          <a:prstGeom prst="rect">
            <a:avLst/>
          </a:prstGeom>
          <a:noFill/>
        </p:spPr>
        <p:txBody>
          <a:bodyPr wrap="square">
            <a:spAutoFit/>
          </a:bodyPr>
          <a:lstStyle/>
          <a:p>
            <a:pPr algn="l"/>
            <a:r>
              <a:rPr lang="en-US" sz="1800" b="0" i="0" u="none" strike="noStrike" baseline="0" dirty="0">
                <a:latin typeface="PTSans-Regular"/>
              </a:rPr>
              <a:t>Vaginal cytology from a dog with vaginitis </a:t>
            </a:r>
            <a:r>
              <a:rPr lang="de-DE" sz="1800" b="0" i="0" u="none" strike="noStrike" baseline="0" dirty="0">
                <a:latin typeface="PTSans-Regular"/>
              </a:rPr>
              <a:t>(Wright’s stain, 400×).</a:t>
            </a:r>
            <a:endParaRPr lang="fa-IR" dirty="0"/>
          </a:p>
        </p:txBody>
      </p:sp>
    </p:spTree>
    <p:extLst>
      <p:ext uri="{BB962C8B-B14F-4D97-AF65-F5344CB8AC3E}">
        <p14:creationId xmlns:p14="http://schemas.microsoft.com/office/powerpoint/2010/main" val="3606766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1BE46-86F3-4A4B-AF10-47921834BB56}"/>
              </a:ext>
            </a:extLst>
          </p:cNvPr>
          <p:cNvSpPr>
            <a:spLocks noGrp="1"/>
          </p:cNvSpPr>
          <p:nvPr>
            <p:ph type="title"/>
          </p:nvPr>
        </p:nvSpPr>
        <p:spPr>
          <a:xfrm>
            <a:off x="838200" y="9525"/>
            <a:ext cx="10515600" cy="1325563"/>
          </a:xfrm>
        </p:spPr>
        <p:txBody>
          <a:bodyPr/>
          <a:lstStyle/>
          <a:p>
            <a:r>
              <a:rPr lang="en-US" dirty="0"/>
              <a:t>Continue case 2</a:t>
            </a:r>
            <a:endParaRPr lang="fa-IR" dirty="0"/>
          </a:p>
        </p:txBody>
      </p:sp>
      <p:sp>
        <p:nvSpPr>
          <p:cNvPr id="3" name="Content Placeholder 2">
            <a:extLst>
              <a:ext uri="{FF2B5EF4-FFF2-40B4-BE49-F238E27FC236}">
                <a16:creationId xmlns:a16="http://schemas.microsoft.com/office/drawing/2014/main" id="{7A842789-C974-4BA7-8FB6-9D77E2B48983}"/>
              </a:ext>
            </a:extLst>
          </p:cNvPr>
          <p:cNvSpPr>
            <a:spLocks noGrp="1"/>
          </p:cNvSpPr>
          <p:nvPr>
            <p:ph idx="1"/>
          </p:nvPr>
        </p:nvSpPr>
        <p:spPr>
          <a:xfrm>
            <a:off x="838199" y="1198700"/>
            <a:ext cx="10658525" cy="4351338"/>
          </a:xfrm>
        </p:spPr>
        <p:txBody>
          <a:bodyPr/>
          <a:lstStyle/>
          <a:p>
            <a:pPr algn="l"/>
            <a:r>
              <a:rPr lang="de-DE" sz="2400" b="0" i="0" u="none" strike="noStrike" baseline="0" dirty="0">
                <a:solidFill>
                  <a:srgbClr val="272627"/>
                </a:solidFill>
                <a:latin typeface="ACaslon-Regular"/>
              </a:rPr>
              <a:t>Abdominal ultrasonography showed a </a:t>
            </a:r>
            <a:r>
              <a:rPr lang="en-US" sz="2400" b="0" i="0" u="none" strike="noStrike" baseline="0" dirty="0">
                <a:solidFill>
                  <a:srgbClr val="272627"/>
                </a:solidFill>
                <a:latin typeface="ACaslon-Regular"/>
              </a:rPr>
              <a:t>hyperechoic linear object within the uterine stump, dorsal to the urinary bladder (</a:t>
            </a:r>
            <a:r>
              <a:rPr lang="en-US" sz="2400" b="1" i="0" u="none" strike="noStrike" baseline="0" dirty="0">
                <a:solidFill>
                  <a:srgbClr val="272627"/>
                </a:solidFill>
                <a:latin typeface="ACaslon-Semibold"/>
              </a:rPr>
              <a:t>Figure 2C</a:t>
            </a:r>
            <a:r>
              <a:rPr lang="en-US" sz="2400" b="0" i="0" u="none" strike="noStrike" baseline="0" dirty="0">
                <a:solidFill>
                  <a:srgbClr val="272627"/>
                </a:solidFill>
                <a:latin typeface="ACaslon-Regular"/>
              </a:rPr>
              <a:t>). Examination findings and vaginal cytology failed to support hormonal influence (no vulvar </a:t>
            </a:r>
            <a:r>
              <a:rPr lang="de-DE" sz="2400" b="0" i="0" u="none" strike="noStrike" baseline="0" dirty="0">
                <a:solidFill>
                  <a:srgbClr val="272627"/>
                </a:solidFill>
                <a:latin typeface="ACaslon-Regular"/>
              </a:rPr>
              <a:t>swelling or cornification). </a:t>
            </a:r>
            <a:r>
              <a:rPr lang="en-US" sz="2400" b="0" i="0" u="none" strike="noStrike" baseline="0" dirty="0">
                <a:solidFill>
                  <a:srgbClr val="272627"/>
                </a:solidFill>
                <a:latin typeface="ACaslon-Regular"/>
              </a:rPr>
              <a:t>Vaginoscopy (</a:t>
            </a:r>
            <a:r>
              <a:rPr lang="en-US" sz="2400" b="1" i="0" u="none" strike="noStrike" baseline="0" dirty="0">
                <a:solidFill>
                  <a:srgbClr val="272627"/>
                </a:solidFill>
                <a:latin typeface="ACaslon-Semibold"/>
              </a:rPr>
              <a:t>Figure 2D</a:t>
            </a:r>
            <a:r>
              <a:rPr lang="en-US" sz="2400" b="0" i="0" u="none" strike="noStrike" baseline="0" dirty="0">
                <a:solidFill>
                  <a:srgbClr val="272627"/>
                </a:solidFill>
                <a:latin typeface="ACaslon-Regular"/>
              </a:rPr>
              <a:t>) exposed a foxtail (grass awn) embedded in the vaginal </a:t>
            </a:r>
            <a:r>
              <a:rPr lang="en-US" sz="2400" b="0" i="0" u="none" strike="noStrike" baseline="0" dirty="0" err="1">
                <a:solidFill>
                  <a:srgbClr val="272627"/>
                </a:solidFill>
                <a:latin typeface="ACaslon-Regular"/>
              </a:rPr>
              <a:t>os</a:t>
            </a:r>
            <a:r>
              <a:rPr lang="en-US" sz="2400" b="0" i="0" u="none" strike="noStrike" baseline="0" dirty="0">
                <a:solidFill>
                  <a:srgbClr val="272627"/>
                </a:solidFill>
                <a:latin typeface="ACaslon-Regular"/>
              </a:rPr>
              <a:t> of the cervix. It was removed with retrieval forceps under endoscopic </a:t>
            </a:r>
            <a:r>
              <a:rPr lang="de-DE" sz="2400" b="0" i="0" u="none" strike="noStrike" baseline="0" dirty="0">
                <a:solidFill>
                  <a:srgbClr val="272627"/>
                </a:solidFill>
                <a:latin typeface="ACaslon-Regular"/>
              </a:rPr>
              <a:t>guidance.</a:t>
            </a:r>
            <a:endParaRPr lang="en-US" sz="2400" b="0" i="0" u="none" strike="noStrike" baseline="0" dirty="0">
              <a:solidFill>
                <a:srgbClr val="272627"/>
              </a:solidFill>
              <a:latin typeface="ACaslon-Regular"/>
            </a:endParaRPr>
          </a:p>
          <a:p>
            <a:endParaRPr lang="fa-IR" dirty="0"/>
          </a:p>
        </p:txBody>
      </p:sp>
      <p:pic>
        <p:nvPicPr>
          <p:cNvPr id="5" name="Picture 4">
            <a:extLst>
              <a:ext uri="{FF2B5EF4-FFF2-40B4-BE49-F238E27FC236}">
                <a16:creationId xmlns:a16="http://schemas.microsoft.com/office/drawing/2014/main" id="{B2E2929C-FDB5-4BD0-A148-C139B8FE0F88}"/>
              </a:ext>
            </a:extLst>
          </p:cNvPr>
          <p:cNvPicPr>
            <a:picLocks noChangeAspect="1"/>
          </p:cNvPicPr>
          <p:nvPr/>
        </p:nvPicPr>
        <p:blipFill>
          <a:blip r:embed="rId2"/>
          <a:stretch>
            <a:fillRect/>
          </a:stretch>
        </p:blipFill>
        <p:spPr>
          <a:xfrm>
            <a:off x="189699" y="3428999"/>
            <a:ext cx="5270013" cy="3419475"/>
          </a:xfrm>
          <a:prstGeom prst="rect">
            <a:avLst/>
          </a:prstGeom>
        </p:spPr>
      </p:pic>
      <p:pic>
        <p:nvPicPr>
          <p:cNvPr id="7" name="Picture 6">
            <a:extLst>
              <a:ext uri="{FF2B5EF4-FFF2-40B4-BE49-F238E27FC236}">
                <a16:creationId xmlns:a16="http://schemas.microsoft.com/office/drawing/2014/main" id="{BD3125EA-C3EC-4DA4-A08F-BE2336CA1A27}"/>
              </a:ext>
            </a:extLst>
          </p:cNvPr>
          <p:cNvPicPr>
            <a:picLocks noChangeAspect="1"/>
          </p:cNvPicPr>
          <p:nvPr/>
        </p:nvPicPr>
        <p:blipFill>
          <a:blip r:embed="rId3"/>
          <a:stretch>
            <a:fillRect/>
          </a:stretch>
        </p:blipFill>
        <p:spPr>
          <a:xfrm>
            <a:off x="5602637" y="3428999"/>
            <a:ext cx="6670744" cy="3263900"/>
          </a:xfrm>
          <a:prstGeom prst="rect">
            <a:avLst/>
          </a:prstGeom>
        </p:spPr>
      </p:pic>
      <p:pic>
        <p:nvPicPr>
          <p:cNvPr id="8" name="Content Placeholder 4">
            <a:extLst>
              <a:ext uri="{FF2B5EF4-FFF2-40B4-BE49-F238E27FC236}">
                <a16:creationId xmlns:a16="http://schemas.microsoft.com/office/drawing/2014/main" id="{808CF0C5-01D5-4F02-989F-F9825FA09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6051" y="15607"/>
            <a:ext cx="1176562" cy="1307291"/>
          </a:xfrm>
          <a:prstGeom prst="rect">
            <a:avLst/>
          </a:prstGeom>
        </p:spPr>
      </p:pic>
    </p:spTree>
    <p:extLst>
      <p:ext uri="{BB962C8B-B14F-4D97-AF65-F5344CB8AC3E}">
        <p14:creationId xmlns:p14="http://schemas.microsoft.com/office/powerpoint/2010/main" val="3804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E244AD-6ABA-4836-870D-36276BD78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22461" cy="3956858"/>
          </a:xfrm>
          <a:prstGeom prst="rect">
            <a:avLst/>
          </a:prstGeom>
        </p:spPr>
      </p:pic>
      <p:pic>
        <p:nvPicPr>
          <p:cNvPr id="7" name="Picture 6">
            <a:extLst>
              <a:ext uri="{FF2B5EF4-FFF2-40B4-BE49-F238E27FC236}">
                <a16:creationId xmlns:a16="http://schemas.microsoft.com/office/drawing/2014/main" id="{54F1C722-C193-461F-8C74-E0EEC8B1B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214" y="2443943"/>
            <a:ext cx="5652786" cy="4414058"/>
          </a:xfrm>
          <a:prstGeom prst="rect">
            <a:avLst/>
          </a:prstGeom>
        </p:spPr>
      </p:pic>
    </p:spTree>
    <p:extLst>
      <p:ext uri="{BB962C8B-B14F-4D97-AF65-F5344CB8AC3E}">
        <p14:creationId xmlns:p14="http://schemas.microsoft.com/office/powerpoint/2010/main" val="1553820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1893C3-3675-B140-6381-86038B342E44}"/>
              </a:ext>
            </a:extLst>
          </p:cNvPr>
          <p:cNvSpPr txBox="1"/>
          <p:nvPr/>
        </p:nvSpPr>
        <p:spPr>
          <a:xfrm>
            <a:off x="826635" y="533791"/>
            <a:ext cx="6094638" cy="523220"/>
          </a:xfrm>
          <a:prstGeom prst="rect">
            <a:avLst/>
          </a:prstGeom>
          <a:noFill/>
        </p:spPr>
        <p:txBody>
          <a:bodyPr wrap="square">
            <a:spAutoFit/>
          </a:bodyPr>
          <a:lstStyle/>
          <a:p>
            <a:r>
              <a:rPr lang="en-US" sz="2800" b="1" dirty="0"/>
              <a:t>Case 3: Vulvar Discharge in a Puppy</a:t>
            </a:r>
          </a:p>
        </p:txBody>
      </p:sp>
      <p:sp>
        <p:nvSpPr>
          <p:cNvPr id="5" name="TextBox 4">
            <a:extLst>
              <a:ext uri="{FF2B5EF4-FFF2-40B4-BE49-F238E27FC236}">
                <a16:creationId xmlns:a16="http://schemas.microsoft.com/office/drawing/2014/main" id="{7CD6EBAF-D156-56D3-5D82-F0C1CCB898F5}"/>
              </a:ext>
            </a:extLst>
          </p:cNvPr>
          <p:cNvSpPr txBox="1"/>
          <p:nvPr/>
        </p:nvSpPr>
        <p:spPr>
          <a:xfrm>
            <a:off x="826635" y="1283907"/>
            <a:ext cx="9141958" cy="369332"/>
          </a:xfrm>
          <a:prstGeom prst="rect">
            <a:avLst/>
          </a:prstGeom>
          <a:noFill/>
        </p:spPr>
        <p:txBody>
          <a:bodyPr wrap="square">
            <a:spAutoFit/>
          </a:bodyPr>
          <a:lstStyle/>
          <a:p>
            <a:r>
              <a:rPr lang="en-US" sz="1600" b="0" i="0" u="none" strike="noStrike" baseline="0" dirty="0">
                <a:latin typeface="Minion Pro SmBd"/>
              </a:rPr>
              <a:t> </a:t>
            </a:r>
            <a:r>
              <a:rPr lang="en-US" sz="1800" b="1" i="0" u="none" strike="noStrike" baseline="0" dirty="0">
                <a:solidFill>
                  <a:srgbClr val="76787A"/>
                </a:solidFill>
                <a:latin typeface="Minion Pro SmBd"/>
              </a:rPr>
              <a:t>An apparently healthy Labrador retriever puppy presented with a mucoid vulvar discharge. </a:t>
            </a:r>
            <a:endParaRPr lang="en-US" dirty="0"/>
          </a:p>
        </p:txBody>
      </p:sp>
      <p:pic>
        <p:nvPicPr>
          <p:cNvPr id="7" name="Picture 6">
            <a:extLst>
              <a:ext uri="{FF2B5EF4-FFF2-40B4-BE49-F238E27FC236}">
                <a16:creationId xmlns:a16="http://schemas.microsoft.com/office/drawing/2014/main" id="{D3D7D7AC-6785-69C2-E6A7-72D4A12854D5}"/>
              </a:ext>
            </a:extLst>
          </p:cNvPr>
          <p:cNvPicPr>
            <a:picLocks noChangeAspect="1"/>
          </p:cNvPicPr>
          <p:nvPr/>
        </p:nvPicPr>
        <p:blipFill>
          <a:blip r:embed="rId2"/>
          <a:stretch>
            <a:fillRect/>
          </a:stretch>
        </p:blipFill>
        <p:spPr>
          <a:xfrm>
            <a:off x="8486889" y="1653239"/>
            <a:ext cx="3336849" cy="4633261"/>
          </a:xfrm>
          <a:prstGeom prst="rect">
            <a:avLst/>
          </a:prstGeom>
        </p:spPr>
      </p:pic>
      <p:sp>
        <p:nvSpPr>
          <p:cNvPr id="9" name="TextBox 8">
            <a:extLst>
              <a:ext uri="{FF2B5EF4-FFF2-40B4-BE49-F238E27FC236}">
                <a16:creationId xmlns:a16="http://schemas.microsoft.com/office/drawing/2014/main" id="{07CE67B6-6BCA-23EC-3F95-17018F4027FE}"/>
              </a:ext>
            </a:extLst>
          </p:cNvPr>
          <p:cNvSpPr txBox="1"/>
          <p:nvPr/>
        </p:nvSpPr>
        <p:spPr>
          <a:xfrm>
            <a:off x="826634" y="1880135"/>
            <a:ext cx="7468279" cy="1754326"/>
          </a:xfrm>
          <a:prstGeom prst="rect">
            <a:avLst/>
          </a:prstGeom>
          <a:noFill/>
        </p:spPr>
        <p:txBody>
          <a:bodyPr wrap="square">
            <a:spAutoFit/>
          </a:bodyPr>
          <a:lstStyle/>
          <a:p>
            <a:r>
              <a:rPr lang="en-US" dirty="0"/>
              <a:t>History</a:t>
            </a:r>
          </a:p>
          <a:p>
            <a:r>
              <a:rPr lang="en-US" dirty="0"/>
              <a:t>The owners reported that the patient, an intact female 8 weeks of age, was mostly housebroken, but they were uncertain if her urinary behaviors were abnormal, as the puppy would urinate outdoors and then again in the house. The patient had been acquired a week previously and had received a single DA2PP vaccination; she received no medications.</a:t>
            </a:r>
          </a:p>
        </p:txBody>
      </p:sp>
      <p:sp>
        <p:nvSpPr>
          <p:cNvPr id="11" name="TextBox 10">
            <a:extLst>
              <a:ext uri="{FF2B5EF4-FFF2-40B4-BE49-F238E27FC236}">
                <a16:creationId xmlns:a16="http://schemas.microsoft.com/office/drawing/2014/main" id="{B3457CAF-B58E-DEBE-60AB-458C5789B28F}"/>
              </a:ext>
            </a:extLst>
          </p:cNvPr>
          <p:cNvSpPr txBox="1"/>
          <p:nvPr/>
        </p:nvSpPr>
        <p:spPr>
          <a:xfrm>
            <a:off x="744991" y="3861357"/>
            <a:ext cx="7549922" cy="1908215"/>
          </a:xfrm>
          <a:prstGeom prst="rect">
            <a:avLst/>
          </a:prstGeom>
          <a:noFill/>
        </p:spPr>
        <p:txBody>
          <a:bodyPr wrap="square">
            <a:spAutoFit/>
          </a:bodyPr>
          <a:lstStyle/>
          <a:p>
            <a:r>
              <a:rPr lang="en-US" sz="2800" b="1" i="0" u="none" strike="noStrike" baseline="0" dirty="0">
                <a:solidFill>
                  <a:srgbClr val="76787A"/>
                </a:solidFill>
                <a:latin typeface="Vectora LT Std Light"/>
              </a:rPr>
              <a:t>Physical Examination </a:t>
            </a:r>
            <a:endParaRPr lang="en-US" sz="2800" b="0" i="0" u="none" strike="noStrike" baseline="0" dirty="0">
              <a:solidFill>
                <a:srgbClr val="76787A"/>
              </a:solidFill>
              <a:latin typeface="Vectora LT Std Light"/>
            </a:endParaRPr>
          </a:p>
          <a:p>
            <a:r>
              <a:rPr lang="en-US" sz="1800" b="0" i="0" u="none" strike="noStrike" baseline="0" dirty="0">
                <a:solidFill>
                  <a:srgbClr val="221E1F"/>
                </a:solidFill>
                <a:latin typeface="Minion Pro"/>
              </a:rPr>
              <a:t>The puppy appeared normal at presentation (101.2°F, heart rate 130 bpm, panting respiratory rate). Tan mucoid vulvar discharge and some matted fur were evident in the </a:t>
            </a:r>
            <a:r>
              <a:rPr lang="en-US" sz="1800" b="0" i="0" u="none" strike="noStrike" baseline="0" dirty="0" err="1">
                <a:solidFill>
                  <a:srgbClr val="221E1F"/>
                </a:solidFill>
                <a:latin typeface="Minion Pro"/>
              </a:rPr>
              <a:t>perivulvar</a:t>
            </a:r>
            <a:r>
              <a:rPr lang="en-US" sz="1800" b="0" i="0" u="none" strike="noStrike" baseline="0" dirty="0">
                <a:solidFill>
                  <a:srgbClr val="221E1F"/>
                </a:solidFill>
                <a:latin typeface="Minion Pro"/>
              </a:rPr>
              <a:t> area. </a:t>
            </a:r>
            <a:r>
              <a:rPr lang="en-US" sz="1800" b="0" i="0" u="none" strike="noStrike" baseline="0" dirty="0" err="1">
                <a:solidFill>
                  <a:srgbClr val="221E1F"/>
                </a:solidFill>
                <a:latin typeface="Minion Pro"/>
              </a:rPr>
              <a:t>Perivulvar</a:t>
            </a:r>
            <a:r>
              <a:rPr lang="en-US" sz="1800" b="0" i="0" u="none" strike="noStrike" baseline="0" dirty="0">
                <a:solidFill>
                  <a:srgbClr val="221E1F"/>
                </a:solidFill>
                <a:latin typeface="Minion Pro"/>
              </a:rPr>
              <a:t> dermatitis was not apparent (</a:t>
            </a:r>
            <a:r>
              <a:rPr lang="en-US" sz="1800" b="1" i="0" u="none" strike="noStrike" baseline="0" dirty="0">
                <a:solidFill>
                  <a:srgbClr val="221E1F"/>
                </a:solidFill>
                <a:latin typeface="Minion Pro SmBd"/>
              </a:rPr>
              <a:t>Figure 1</a:t>
            </a:r>
            <a:r>
              <a:rPr lang="en-US" sz="1800" b="0" i="0" u="none" strike="noStrike" baseline="0" dirty="0">
                <a:solidFill>
                  <a:srgbClr val="221E1F"/>
                </a:solidFill>
                <a:latin typeface="Minion Pro"/>
              </a:rPr>
              <a:t>). Urination was observed and appeared normal. There was no evidence of pollakiuria, dysuria, </a:t>
            </a:r>
            <a:r>
              <a:rPr lang="en-US" sz="1800" b="0" i="0" u="none" strike="noStrike" baseline="0" dirty="0" err="1">
                <a:solidFill>
                  <a:srgbClr val="221E1F"/>
                </a:solidFill>
                <a:latin typeface="Minion Pro"/>
              </a:rPr>
              <a:t>stranguria</a:t>
            </a:r>
            <a:r>
              <a:rPr lang="en-US" sz="1800" b="0" i="0" u="none" strike="noStrike" baseline="0" dirty="0">
                <a:solidFill>
                  <a:srgbClr val="221E1F"/>
                </a:solidFill>
                <a:latin typeface="Minion Pro"/>
              </a:rPr>
              <a:t>, or gross hematuria. </a:t>
            </a:r>
            <a:endParaRPr lang="en-US" dirty="0"/>
          </a:p>
        </p:txBody>
      </p:sp>
    </p:spTree>
    <p:extLst>
      <p:ext uri="{BB962C8B-B14F-4D97-AF65-F5344CB8AC3E}">
        <p14:creationId xmlns:p14="http://schemas.microsoft.com/office/powerpoint/2010/main" val="3563355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9841F-DCA7-17BF-F841-99BD4E4AD90E}"/>
              </a:ext>
            </a:extLst>
          </p:cNvPr>
          <p:cNvSpPr txBox="1"/>
          <p:nvPr/>
        </p:nvSpPr>
        <p:spPr>
          <a:xfrm>
            <a:off x="483734" y="384423"/>
            <a:ext cx="10644187" cy="1631216"/>
          </a:xfrm>
          <a:prstGeom prst="rect">
            <a:avLst/>
          </a:prstGeom>
          <a:noFill/>
        </p:spPr>
        <p:txBody>
          <a:bodyPr wrap="square">
            <a:spAutoFit/>
          </a:bodyPr>
          <a:lstStyle/>
          <a:p>
            <a:r>
              <a:rPr lang="en-US" sz="2800" b="1" i="0" u="none" strike="noStrike" baseline="0" dirty="0">
                <a:solidFill>
                  <a:srgbClr val="76787A"/>
                </a:solidFill>
                <a:latin typeface="Vectora LT Std Light"/>
              </a:rPr>
              <a:t>Laboratory Diagnostics </a:t>
            </a:r>
            <a:endParaRPr lang="en-US" sz="2800" b="0" i="0" u="none" strike="noStrike" baseline="0" dirty="0">
              <a:solidFill>
                <a:srgbClr val="76787A"/>
              </a:solidFill>
              <a:latin typeface="Vectora LT Std Light"/>
            </a:endParaRPr>
          </a:p>
          <a:p>
            <a:r>
              <a:rPr lang="en-US" sz="1800" b="0" i="0" u="none" strike="noStrike" baseline="0" dirty="0">
                <a:solidFill>
                  <a:srgbClr val="221E1F"/>
                </a:solidFill>
                <a:latin typeface="Minion Pro"/>
              </a:rPr>
              <a:t>Urine (obtained via cystocentesis) was submitted for urinalysis and urine culture pending evidence of cystitis on sediment examination. Urine-specific gravity was 1.023, urine sediment was benign, and culture was not indicated nor submitted. Cytology of the vulvar discharge was suppurative, revealing numerous nondegenerate neutrophils (</a:t>
            </a:r>
            <a:r>
              <a:rPr lang="en-US" sz="1800" b="1" i="0" u="none" strike="noStrike" baseline="0" dirty="0">
                <a:solidFill>
                  <a:srgbClr val="221E1F"/>
                </a:solidFill>
                <a:latin typeface="Minion Pro SmBd"/>
              </a:rPr>
              <a:t>Figure 2</a:t>
            </a:r>
            <a:r>
              <a:rPr lang="en-US" sz="1800" b="0" i="0" u="none" strike="noStrike" baseline="0" dirty="0">
                <a:solidFill>
                  <a:srgbClr val="221E1F"/>
                </a:solidFill>
                <a:latin typeface="Minion Pro"/>
              </a:rPr>
              <a:t>). </a:t>
            </a:r>
            <a:endParaRPr lang="en-US" dirty="0"/>
          </a:p>
        </p:txBody>
      </p:sp>
      <p:pic>
        <p:nvPicPr>
          <p:cNvPr id="5" name="Picture 4">
            <a:extLst>
              <a:ext uri="{FF2B5EF4-FFF2-40B4-BE49-F238E27FC236}">
                <a16:creationId xmlns:a16="http://schemas.microsoft.com/office/drawing/2014/main" id="{F323860A-8675-B3BA-8335-7DEEC2A87547}"/>
              </a:ext>
            </a:extLst>
          </p:cNvPr>
          <p:cNvPicPr>
            <a:picLocks noChangeAspect="1"/>
          </p:cNvPicPr>
          <p:nvPr/>
        </p:nvPicPr>
        <p:blipFill>
          <a:blip r:embed="rId2"/>
          <a:stretch>
            <a:fillRect/>
          </a:stretch>
        </p:blipFill>
        <p:spPr>
          <a:xfrm>
            <a:off x="2718688" y="2299027"/>
            <a:ext cx="6232091" cy="4174549"/>
          </a:xfrm>
          <a:prstGeom prst="rect">
            <a:avLst/>
          </a:prstGeom>
        </p:spPr>
      </p:pic>
    </p:spTree>
    <p:extLst>
      <p:ext uri="{BB962C8B-B14F-4D97-AF65-F5344CB8AC3E}">
        <p14:creationId xmlns:p14="http://schemas.microsoft.com/office/powerpoint/2010/main" val="1260958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0076EC-0727-A09E-723E-23C64C87318C}"/>
              </a:ext>
            </a:extLst>
          </p:cNvPr>
          <p:cNvSpPr txBox="1"/>
          <p:nvPr/>
        </p:nvSpPr>
        <p:spPr>
          <a:xfrm>
            <a:off x="710293" y="325041"/>
            <a:ext cx="11095264" cy="2308324"/>
          </a:xfrm>
          <a:prstGeom prst="rect">
            <a:avLst/>
          </a:prstGeom>
          <a:noFill/>
        </p:spPr>
        <p:txBody>
          <a:bodyPr wrap="square">
            <a:spAutoFit/>
          </a:bodyPr>
          <a:lstStyle/>
          <a:p>
            <a:r>
              <a:rPr lang="en-US" sz="1800" b="0" i="0" u="none" strike="noStrike" baseline="0" dirty="0">
                <a:solidFill>
                  <a:srgbClr val="221E1F"/>
                </a:solidFill>
                <a:latin typeface="Vectora LT Std Roman"/>
              </a:rPr>
              <a:t>Important differentials to rule out for purulent vulvar discharge: </a:t>
            </a:r>
          </a:p>
          <a:p>
            <a:r>
              <a:rPr lang="en-US" sz="800" b="0" i="0" u="none" strike="noStrike" baseline="0" dirty="0">
                <a:solidFill>
                  <a:srgbClr val="76787A"/>
                </a:solidFill>
                <a:latin typeface="Vectora LT Std Roman"/>
              </a:rPr>
              <a:t>n </a:t>
            </a:r>
            <a:r>
              <a:rPr lang="en-US" sz="1800" b="0" i="0" u="none" strike="noStrike" baseline="0" dirty="0">
                <a:solidFill>
                  <a:srgbClr val="221E1F"/>
                </a:solidFill>
                <a:latin typeface="Vectora LT Std Roman"/>
              </a:rPr>
              <a:t>Bacterial </a:t>
            </a:r>
            <a:r>
              <a:rPr lang="en-US" sz="1800" b="0" i="0" u="none" strike="noStrike" baseline="0" dirty="0" err="1">
                <a:solidFill>
                  <a:srgbClr val="221E1F"/>
                </a:solidFill>
                <a:latin typeface="Vectora LT Std Roman"/>
              </a:rPr>
              <a:t>cystourethritis</a:t>
            </a:r>
            <a:r>
              <a:rPr lang="en-US" sz="1800" b="0" i="0" u="none" strike="noStrike" baseline="0" dirty="0">
                <a:solidFill>
                  <a:srgbClr val="221E1F"/>
                </a:solidFill>
                <a:latin typeface="Vectora LT Std Roman"/>
              </a:rPr>
              <a:t>, which can result in pyelonephritis if not recognized and treated effectively </a:t>
            </a:r>
          </a:p>
          <a:p>
            <a:r>
              <a:rPr lang="en-US" sz="800" b="0" i="0" u="none" strike="noStrike" baseline="0" dirty="0">
                <a:solidFill>
                  <a:srgbClr val="76787A"/>
                </a:solidFill>
                <a:latin typeface="Vectora LT Std Roman"/>
              </a:rPr>
              <a:t>n </a:t>
            </a:r>
            <a:r>
              <a:rPr lang="en-US" sz="1800" b="0" i="0" u="none" strike="noStrike" baseline="0" dirty="0">
                <a:solidFill>
                  <a:srgbClr val="221E1F"/>
                </a:solidFill>
                <a:latin typeface="Vectora LT Std Roman"/>
              </a:rPr>
              <a:t>Vulvovaginal foreign body (</a:t>
            </a:r>
            <a:r>
              <a:rPr lang="en-US" sz="1800" b="0" i="0" u="none" strike="noStrike" baseline="0" dirty="0" err="1">
                <a:solidFill>
                  <a:srgbClr val="221E1F"/>
                </a:solidFill>
                <a:latin typeface="Vectora LT Std Roman"/>
              </a:rPr>
              <a:t>eg</a:t>
            </a:r>
            <a:r>
              <a:rPr lang="en-US" sz="1800" b="0" i="0" u="none" strike="noStrike" baseline="0" dirty="0">
                <a:solidFill>
                  <a:srgbClr val="221E1F"/>
                </a:solidFill>
                <a:latin typeface="Vectora LT Std Roman"/>
              </a:rPr>
              <a:t>, grass awn; </a:t>
            </a:r>
            <a:r>
              <a:rPr lang="en-US" sz="1800" b="1" i="0" u="none" strike="noStrike" baseline="0" dirty="0">
                <a:solidFill>
                  <a:srgbClr val="221E1F"/>
                </a:solidFill>
                <a:latin typeface="Vectora LT Std Light"/>
              </a:rPr>
              <a:t>Figure 3</a:t>
            </a:r>
            <a:r>
              <a:rPr lang="en-US" sz="1800" b="0" i="0" u="none" strike="noStrike" baseline="0" dirty="0">
                <a:solidFill>
                  <a:srgbClr val="221E1F"/>
                </a:solidFill>
                <a:latin typeface="Vectora LT Std Roman"/>
              </a:rPr>
              <a:t>) </a:t>
            </a:r>
          </a:p>
          <a:p>
            <a:r>
              <a:rPr lang="en-US" sz="800" b="0" i="0" u="none" strike="noStrike" baseline="0" dirty="0">
                <a:solidFill>
                  <a:srgbClr val="76787A"/>
                </a:solidFill>
                <a:latin typeface="Vectora LT Std Roman"/>
              </a:rPr>
              <a:t>n </a:t>
            </a:r>
            <a:r>
              <a:rPr lang="en-US" sz="1800" b="0" i="0" u="none" strike="noStrike" baseline="0" dirty="0">
                <a:solidFill>
                  <a:srgbClr val="221E1F"/>
                </a:solidFill>
                <a:latin typeface="Vectora LT Std Roman"/>
              </a:rPr>
              <a:t>Urine pooling and </a:t>
            </a:r>
            <a:r>
              <a:rPr lang="en-US" sz="1800" b="0" i="0" u="none" strike="noStrike" baseline="0" dirty="0" err="1">
                <a:solidFill>
                  <a:srgbClr val="221E1F"/>
                </a:solidFill>
                <a:latin typeface="Vectora LT Std Roman"/>
              </a:rPr>
              <a:t>perivulvar</a:t>
            </a:r>
            <a:r>
              <a:rPr lang="en-US" sz="1800" b="0" i="0" u="none" strike="noStrike" baseline="0" dirty="0">
                <a:solidFill>
                  <a:srgbClr val="221E1F"/>
                </a:solidFill>
                <a:latin typeface="Vectora LT Std Roman"/>
              </a:rPr>
              <a:t> dermatitis resulting from anatomic problems, especially urinary incontinence secondary to an ectopic ureter, excessive vulvar hooding (</a:t>
            </a:r>
            <a:r>
              <a:rPr lang="en-US" sz="1800" b="1" i="0" u="none" strike="noStrike" baseline="0" dirty="0">
                <a:solidFill>
                  <a:srgbClr val="221E1F"/>
                </a:solidFill>
                <a:latin typeface="Vectora LT Std Light"/>
              </a:rPr>
              <a:t>Figure 4</a:t>
            </a:r>
            <a:r>
              <a:rPr lang="en-US" sz="1800" b="0" i="0" u="none" strike="noStrike" baseline="0" dirty="0">
                <a:solidFill>
                  <a:srgbClr val="221E1F"/>
                </a:solidFill>
                <a:latin typeface="Vectora LT Std Roman"/>
              </a:rPr>
              <a:t>), or disorders of sexual differentiation (uncommon) causing clitoral hyperplasia (</a:t>
            </a:r>
            <a:r>
              <a:rPr lang="en-US" sz="1800" b="1" i="0" u="none" strike="noStrike" baseline="0" dirty="0">
                <a:solidFill>
                  <a:srgbClr val="221E1F"/>
                </a:solidFill>
                <a:latin typeface="Vectora LT Std Light"/>
              </a:rPr>
              <a:t>Figure 5</a:t>
            </a:r>
            <a:r>
              <a:rPr lang="en-US" sz="1800" b="0" i="0" u="none" strike="noStrike" baseline="0" dirty="0">
                <a:solidFill>
                  <a:srgbClr val="221E1F"/>
                </a:solidFill>
                <a:latin typeface="Vectora LT Std Roman"/>
              </a:rPr>
              <a:t>) </a:t>
            </a:r>
          </a:p>
          <a:p>
            <a:r>
              <a:rPr lang="en-US" sz="1600" b="0" i="0" u="none" strike="noStrike" baseline="0" dirty="0">
                <a:solidFill>
                  <a:srgbClr val="76787A"/>
                </a:solidFill>
                <a:latin typeface="Vectora LT Std Roman"/>
              </a:rPr>
              <a:t>o </a:t>
            </a:r>
            <a:r>
              <a:rPr lang="en-US" sz="1800" b="0" i="0" u="none" strike="noStrike" baseline="0" dirty="0" err="1">
                <a:solidFill>
                  <a:srgbClr val="221E1F"/>
                </a:solidFill>
                <a:latin typeface="Vectora LT Std Roman"/>
              </a:rPr>
              <a:t>Vestibulovaginal</a:t>
            </a:r>
            <a:r>
              <a:rPr lang="en-US" sz="1800" b="0" i="0" u="none" strike="noStrike" baseline="0" dirty="0">
                <a:solidFill>
                  <a:srgbClr val="221E1F"/>
                </a:solidFill>
                <a:latin typeface="Vectora LT Std Roman"/>
              </a:rPr>
              <a:t> strictures, which, if present, are usually not contributory, as they are cranial to the urethral papilla and do not cause urine pooling. </a:t>
            </a:r>
            <a:endParaRPr lang="en-US" dirty="0"/>
          </a:p>
        </p:txBody>
      </p:sp>
      <p:pic>
        <p:nvPicPr>
          <p:cNvPr id="5" name="Picture 4">
            <a:extLst>
              <a:ext uri="{FF2B5EF4-FFF2-40B4-BE49-F238E27FC236}">
                <a16:creationId xmlns:a16="http://schemas.microsoft.com/office/drawing/2014/main" id="{49FE8C95-75C1-8300-D48B-EA17C6173369}"/>
              </a:ext>
            </a:extLst>
          </p:cNvPr>
          <p:cNvPicPr>
            <a:picLocks noChangeAspect="1"/>
          </p:cNvPicPr>
          <p:nvPr/>
        </p:nvPicPr>
        <p:blipFill>
          <a:blip r:embed="rId2"/>
          <a:stretch>
            <a:fillRect/>
          </a:stretch>
        </p:blipFill>
        <p:spPr>
          <a:xfrm>
            <a:off x="241918" y="3042384"/>
            <a:ext cx="4018048" cy="3521702"/>
          </a:xfrm>
          <a:prstGeom prst="rect">
            <a:avLst/>
          </a:prstGeom>
        </p:spPr>
      </p:pic>
      <p:pic>
        <p:nvPicPr>
          <p:cNvPr id="7" name="Picture 6">
            <a:extLst>
              <a:ext uri="{FF2B5EF4-FFF2-40B4-BE49-F238E27FC236}">
                <a16:creationId xmlns:a16="http://schemas.microsoft.com/office/drawing/2014/main" id="{7F7A844A-7FDC-B6A3-62CB-C8064531B5DF}"/>
              </a:ext>
            </a:extLst>
          </p:cNvPr>
          <p:cNvPicPr>
            <a:picLocks noChangeAspect="1"/>
          </p:cNvPicPr>
          <p:nvPr/>
        </p:nvPicPr>
        <p:blipFill>
          <a:blip r:embed="rId3"/>
          <a:stretch>
            <a:fillRect/>
          </a:stretch>
        </p:blipFill>
        <p:spPr>
          <a:xfrm>
            <a:off x="4380747" y="3042384"/>
            <a:ext cx="3374085" cy="3521702"/>
          </a:xfrm>
          <a:prstGeom prst="rect">
            <a:avLst/>
          </a:prstGeom>
        </p:spPr>
      </p:pic>
      <p:pic>
        <p:nvPicPr>
          <p:cNvPr id="9" name="Picture 8">
            <a:extLst>
              <a:ext uri="{FF2B5EF4-FFF2-40B4-BE49-F238E27FC236}">
                <a16:creationId xmlns:a16="http://schemas.microsoft.com/office/drawing/2014/main" id="{8D6B8765-27AB-91B3-907D-75DF403CD2DA}"/>
              </a:ext>
            </a:extLst>
          </p:cNvPr>
          <p:cNvPicPr>
            <a:picLocks noChangeAspect="1"/>
          </p:cNvPicPr>
          <p:nvPr/>
        </p:nvPicPr>
        <p:blipFill>
          <a:blip r:embed="rId4"/>
          <a:stretch>
            <a:fillRect/>
          </a:stretch>
        </p:blipFill>
        <p:spPr>
          <a:xfrm>
            <a:off x="7875613" y="3906491"/>
            <a:ext cx="4098587" cy="2626468"/>
          </a:xfrm>
          <a:prstGeom prst="rect">
            <a:avLst/>
          </a:prstGeom>
        </p:spPr>
      </p:pic>
    </p:spTree>
    <p:extLst>
      <p:ext uri="{BB962C8B-B14F-4D97-AF65-F5344CB8AC3E}">
        <p14:creationId xmlns:p14="http://schemas.microsoft.com/office/powerpoint/2010/main" val="785781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2A30-4D41-444B-9B00-D188FD87FF6C}"/>
              </a:ext>
            </a:extLst>
          </p:cNvPr>
          <p:cNvSpPr>
            <a:spLocks noGrp="1"/>
          </p:cNvSpPr>
          <p:nvPr>
            <p:ph type="title"/>
          </p:nvPr>
        </p:nvSpPr>
        <p:spPr/>
        <p:txBody>
          <a:bodyPr>
            <a:normAutofit/>
          </a:bodyPr>
          <a:lstStyle/>
          <a:p>
            <a:r>
              <a:rPr lang="de-DE" sz="4800" b="1" i="0" u="none" strike="noStrike" baseline="0" dirty="0">
                <a:solidFill>
                  <a:srgbClr val="BE9A4D"/>
                </a:solidFill>
                <a:latin typeface="VectoraLTStd-Bold"/>
              </a:rPr>
              <a:t>Case 4</a:t>
            </a:r>
            <a:r>
              <a:rPr lang="de-DE" sz="4800" b="0" i="0" u="none" strike="noStrike" baseline="0" dirty="0">
                <a:solidFill>
                  <a:srgbClr val="FFFFFF"/>
                </a:solidFill>
                <a:latin typeface="VectoraLTStd-Roman"/>
              </a:rPr>
              <a:t>3</a:t>
            </a:r>
            <a:r>
              <a:rPr lang="de-DE" sz="4800" b="1" i="0" u="none" strike="noStrike" baseline="0" dirty="0">
                <a:solidFill>
                  <a:srgbClr val="BE9A4D"/>
                </a:solidFill>
                <a:latin typeface="VectoraLTStd-Bold"/>
              </a:rPr>
              <a:t>: Estrogen Exposure</a:t>
            </a:r>
            <a:endParaRPr lang="fa-IR" sz="4800" dirty="0"/>
          </a:p>
        </p:txBody>
      </p:sp>
      <p:pic>
        <p:nvPicPr>
          <p:cNvPr id="5" name="Content Placeholder 4">
            <a:extLst>
              <a:ext uri="{FF2B5EF4-FFF2-40B4-BE49-F238E27FC236}">
                <a16:creationId xmlns:a16="http://schemas.microsoft.com/office/drawing/2014/main" id="{77F9BAC3-F935-42DC-939B-4B3F528602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75520" y="0"/>
            <a:ext cx="2316480" cy="2164688"/>
          </a:xfrm>
        </p:spPr>
      </p:pic>
      <p:sp>
        <p:nvSpPr>
          <p:cNvPr id="7" name="TextBox 6">
            <a:extLst>
              <a:ext uri="{FF2B5EF4-FFF2-40B4-BE49-F238E27FC236}">
                <a16:creationId xmlns:a16="http://schemas.microsoft.com/office/drawing/2014/main" id="{7AA0CC1F-7170-4603-A426-58C38CA1F281}"/>
              </a:ext>
            </a:extLst>
          </p:cNvPr>
          <p:cNvSpPr txBox="1"/>
          <p:nvPr/>
        </p:nvSpPr>
        <p:spPr>
          <a:xfrm>
            <a:off x="838199" y="1678830"/>
            <a:ext cx="11065626" cy="2123658"/>
          </a:xfrm>
          <a:prstGeom prst="rect">
            <a:avLst/>
          </a:prstGeom>
          <a:noFill/>
        </p:spPr>
        <p:txBody>
          <a:bodyPr wrap="square">
            <a:spAutoFit/>
          </a:bodyPr>
          <a:lstStyle/>
          <a:p>
            <a:pPr algn="l"/>
            <a:r>
              <a:rPr lang="en-US" sz="2400" b="1" i="0" u="none" strike="noStrike" baseline="0" dirty="0">
                <a:solidFill>
                  <a:srgbClr val="BE9A4D"/>
                </a:solidFill>
                <a:latin typeface="ACaslon-Bold"/>
              </a:rPr>
              <a:t>A 5-year-old pug </a:t>
            </a:r>
            <a:r>
              <a:rPr lang="en-US" sz="1800" b="0" i="0" u="none" strike="noStrike" baseline="0" dirty="0">
                <a:solidFill>
                  <a:srgbClr val="272627"/>
                </a:solidFill>
                <a:latin typeface="ACaslon-Regular"/>
              </a:rPr>
              <a:t>that had </a:t>
            </a:r>
            <a:r>
              <a:rPr lang="de-DE" sz="1800" b="0" i="0" u="none" strike="noStrike" baseline="0" dirty="0">
                <a:solidFill>
                  <a:srgbClr val="272627"/>
                </a:solidFill>
                <a:latin typeface="ACaslon-Regular"/>
              </a:rPr>
              <a:t>been ovariohysterectomized at 7 </a:t>
            </a:r>
            <a:r>
              <a:rPr lang="en-US" sz="1800" b="0" i="0" u="none" strike="noStrike" baseline="0" dirty="0">
                <a:solidFill>
                  <a:srgbClr val="272627"/>
                </a:solidFill>
                <a:latin typeface="ACaslon-Regular"/>
              </a:rPr>
              <a:t>months of age was presented when the owner noted vulvar </a:t>
            </a:r>
            <a:r>
              <a:rPr lang="de-DE" sz="1800" b="0" i="0" u="none" strike="noStrike" baseline="0" dirty="0">
                <a:solidFill>
                  <a:srgbClr val="272627"/>
                </a:solidFill>
                <a:latin typeface="ACaslon-Regular"/>
              </a:rPr>
              <a:t>enlargement and spotting. In </a:t>
            </a:r>
            <a:r>
              <a:rPr lang="en-US" sz="1800" b="0" i="0" u="none" strike="noStrike" baseline="0" dirty="0">
                <a:solidFill>
                  <a:srgbClr val="272627"/>
                </a:solidFill>
                <a:latin typeface="ACaslon-Regular"/>
              </a:rPr>
              <a:t>addition, while at the park the pug had become attractive to male dogs during the past 6 weeks. </a:t>
            </a:r>
            <a:r>
              <a:rPr lang="de-DE" sz="1800" b="0" i="0" u="none" strike="noStrike" baseline="0" dirty="0">
                <a:solidFill>
                  <a:srgbClr val="272627"/>
                </a:solidFill>
                <a:latin typeface="ACaslon-Regular"/>
              </a:rPr>
              <a:t>Pertinent physical findings included </a:t>
            </a:r>
            <a:r>
              <a:rPr lang="en-US" sz="1800" b="0" i="0" u="none" strike="noStrike" baseline="0" dirty="0">
                <a:solidFill>
                  <a:srgbClr val="272627"/>
                </a:solidFill>
                <a:latin typeface="ACaslon-Regular"/>
              </a:rPr>
              <a:t>vulvar enlargement (</a:t>
            </a:r>
            <a:r>
              <a:rPr lang="en-US" sz="1800" b="1" i="0" u="none" strike="noStrike" baseline="0" dirty="0">
                <a:solidFill>
                  <a:srgbClr val="272627"/>
                </a:solidFill>
                <a:latin typeface="ACaslon-Semibold"/>
              </a:rPr>
              <a:t>Figure 3A</a:t>
            </a:r>
            <a:r>
              <a:rPr lang="en-US" sz="1800" b="0" i="0" u="none" strike="noStrike" baseline="0" dirty="0">
                <a:solidFill>
                  <a:srgbClr val="272627"/>
                </a:solidFill>
                <a:latin typeface="ACaslon-Regular"/>
              </a:rPr>
              <a:t>) and flagging </a:t>
            </a:r>
            <a:r>
              <a:rPr lang="de-DE" sz="1800" b="0" i="0" u="none" strike="noStrike" baseline="0" dirty="0">
                <a:solidFill>
                  <a:srgbClr val="272627"/>
                </a:solidFill>
                <a:latin typeface="ACaslon-Regular"/>
              </a:rPr>
              <a:t>(receptive behavior). Scant hemorrhagic vulvar discharge was also evident.</a:t>
            </a:r>
          </a:p>
          <a:p>
            <a:pPr algn="l"/>
            <a:r>
              <a:rPr lang="en-US" sz="1800" b="0" i="0" u="none" strike="noStrike" baseline="0" dirty="0">
                <a:solidFill>
                  <a:srgbClr val="272627"/>
                </a:solidFill>
                <a:latin typeface="ACaslon-Regular"/>
              </a:rPr>
              <a:t>Vaginal cytology revealed greater than 90% superficial epithelial cells (</a:t>
            </a:r>
            <a:r>
              <a:rPr lang="en-US" sz="1800" b="1" i="0" u="none" strike="noStrike" baseline="0" dirty="0">
                <a:solidFill>
                  <a:srgbClr val="272627"/>
                </a:solidFill>
                <a:latin typeface="ACaslon-Semibold"/>
              </a:rPr>
              <a:t>Figure 3B</a:t>
            </a:r>
            <a:r>
              <a:rPr lang="en-US" sz="1800" b="0" i="0" u="none" strike="noStrike" baseline="0" dirty="0">
                <a:solidFill>
                  <a:srgbClr val="272627"/>
                </a:solidFill>
                <a:latin typeface="ACaslon-Regular"/>
              </a:rPr>
              <a:t>), a finding compatible with estrogen influence. The presence of red blood cells and bacteria can be variable during estrus, while the absence of neutrophils suggests the bacteria are </a:t>
            </a:r>
            <a:r>
              <a:rPr lang="de-DE" sz="1800" b="0" i="0" u="none" strike="noStrike" baseline="0" dirty="0">
                <a:solidFill>
                  <a:srgbClr val="272627"/>
                </a:solidFill>
                <a:latin typeface="ACaslon-Regular"/>
              </a:rPr>
              <a:t>opportunistic, not pathogenic.</a:t>
            </a:r>
            <a:endParaRPr lang="fa-IR" dirty="0"/>
          </a:p>
        </p:txBody>
      </p:sp>
      <p:pic>
        <p:nvPicPr>
          <p:cNvPr id="9" name="Picture 8">
            <a:extLst>
              <a:ext uri="{FF2B5EF4-FFF2-40B4-BE49-F238E27FC236}">
                <a16:creationId xmlns:a16="http://schemas.microsoft.com/office/drawing/2014/main" id="{B6DDDAAE-D472-4B46-A748-70F6B3086CA9}"/>
              </a:ext>
            </a:extLst>
          </p:cNvPr>
          <p:cNvPicPr>
            <a:picLocks noChangeAspect="1"/>
          </p:cNvPicPr>
          <p:nvPr/>
        </p:nvPicPr>
        <p:blipFill>
          <a:blip r:embed="rId3"/>
          <a:stretch>
            <a:fillRect/>
          </a:stretch>
        </p:blipFill>
        <p:spPr>
          <a:xfrm>
            <a:off x="3215638" y="3802489"/>
            <a:ext cx="2489677" cy="3055512"/>
          </a:xfrm>
          <a:prstGeom prst="rect">
            <a:avLst/>
          </a:prstGeom>
        </p:spPr>
      </p:pic>
      <p:pic>
        <p:nvPicPr>
          <p:cNvPr id="11" name="Picture 10">
            <a:extLst>
              <a:ext uri="{FF2B5EF4-FFF2-40B4-BE49-F238E27FC236}">
                <a16:creationId xmlns:a16="http://schemas.microsoft.com/office/drawing/2014/main" id="{B256232B-F96F-495F-8AC3-B241BDE009A3}"/>
              </a:ext>
            </a:extLst>
          </p:cNvPr>
          <p:cNvPicPr>
            <a:picLocks noChangeAspect="1"/>
          </p:cNvPicPr>
          <p:nvPr/>
        </p:nvPicPr>
        <p:blipFill>
          <a:blip r:embed="rId4"/>
          <a:stretch>
            <a:fillRect/>
          </a:stretch>
        </p:blipFill>
        <p:spPr>
          <a:xfrm>
            <a:off x="5702343" y="3943146"/>
            <a:ext cx="5601730" cy="2914854"/>
          </a:xfrm>
          <a:prstGeom prst="rect">
            <a:avLst/>
          </a:prstGeom>
        </p:spPr>
      </p:pic>
    </p:spTree>
    <p:extLst>
      <p:ext uri="{BB962C8B-B14F-4D97-AF65-F5344CB8AC3E}">
        <p14:creationId xmlns:p14="http://schemas.microsoft.com/office/powerpoint/2010/main" val="1386480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EA5D75-F07E-48CD-B6C9-7DE887103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4" y="166250"/>
            <a:ext cx="5336771" cy="6448598"/>
          </a:xfrm>
          <a:prstGeom prst="rect">
            <a:avLst/>
          </a:prstGeom>
        </p:spPr>
      </p:pic>
      <p:pic>
        <p:nvPicPr>
          <p:cNvPr id="7" name="Picture 6">
            <a:extLst>
              <a:ext uri="{FF2B5EF4-FFF2-40B4-BE49-F238E27FC236}">
                <a16:creationId xmlns:a16="http://schemas.microsoft.com/office/drawing/2014/main" id="{757D6EDF-AA90-4DCC-BB12-213EF7B7E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145" y="817726"/>
            <a:ext cx="6705020" cy="5009498"/>
          </a:xfrm>
          <a:prstGeom prst="rect">
            <a:avLst/>
          </a:prstGeom>
        </p:spPr>
      </p:pic>
    </p:spTree>
    <p:extLst>
      <p:ext uri="{BB962C8B-B14F-4D97-AF65-F5344CB8AC3E}">
        <p14:creationId xmlns:p14="http://schemas.microsoft.com/office/powerpoint/2010/main" val="4209001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B76F-9FF8-4FDA-A0BA-B0065990DD57}"/>
              </a:ext>
            </a:extLst>
          </p:cNvPr>
          <p:cNvSpPr>
            <a:spLocks noGrp="1"/>
          </p:cNvSpPr>
          <p:nvPr>
            <p:ph type="title"/>
          </p:nvPr>
        </p:nvSpPr>
        <p:spPr/>
        <p:txBody>
          <a:bodyPr/>
          <a:lstStyle/>
          <a:p>
            <a:r>
              <a:rPr lang="en-US" dirty="0"/>
              <a:t>Continue case 4</a:t>
            </a:r>
            <a:endParaRPr lang="fa-IR" dirty="0"/>
          </a:p>
        </p:txBody>
      </p:sp>
      <p:sp>
        <p:nvSpPr>
          <p:cNvPr id="3" name="Content Placeholder 2">
            <a:extLst>
              <a:ext uri="{FF2B5EF4-FFF2-40B4-BE49-F238E27FC236}">
                <a16:creationId xmlns:a16="http://schemas.microsoft.com/office/drawing/2014/main" id="{70719649-2FC7-4E24-BD0E-E96888E61A82}"/>
              </a:ext>
            </a:extLst>
          </p:cNvPr>
          <p:cNvSpPr>
            <a:spLocks noGrp="1"/>
          </p:cNvSpPr>
          <p:nvPr>
            <p:ph idx="1"/>
          </p:nvPr>
        </p:nvSpPr>
        <p:spPr/>
        <p:txBody>
          <a:bodyPr/>
          <a:lstStyle/>
          <a:p>
            <a:pPr algn="l"/>
            <a:r>
              <a:rPr lang="en-US" sz="1800" b="0" i="0" u="none" strike="noStrike" baseline="0" dirty="0">
                <a:solidFill>
                  <a:srgbClr val="272627"/>
                </a:solidFill>
                <a:latin typeface="ACaslon-Regular"/>
              </a:rPr>
              <a:t>Abdominal ultrasonography (</a:t>
            </a:r>
            <a:r>
              <a:rPr lang="en-US" sz="1800" b="1" i="0" u="none" strike="noStrike" baseline="0" dirty="0">
                <a:solidFill>
                  <a:srgbClr val="272627"/>
                </a:solidFill>
                <a:latin typeface="ACaslon-Semibold"/>
              </a:rPr>
              <a:t>Figure 3C</a:t>
            </a:r>
            <a:r>
              <a:rPr lang="en-US" sz="1800" b="0" i="0" u="none" strike="noStrike" baseline="0" dirty="0">
                <a:solidFill>
                  <a:srgbClr val="272627"/>
                </a:solidFill>
                <a:latin typeface="ACaslon-Regular"/>
              </a:rPr>
              <a:t>) showed a </a:t>
            </a:r>
            <a:r>
              <a:rPr lang="de-DE" sz="1800" b="0" i="0" u="none" strike="noStrike" baseline="0" dirty="0">
                <a:solidFill>
                  <a:srgbClr val="272627"/>
                </a:solidFill>
                <a:latin typeface="ACaslon-Regular"/>
              </a:rPr>
              <a:t>prominent but homogenous uterine stump; scant fluid </a:t>
            </a:r>
            <a:r>
              <a:rPr lang="en-US" sz="1800" b="0" i="0" u="none" strike="noStrike" baseline="0" dirty="0">
                <a:solidFill>
                  <a:srgbClr val="272627"/>
                </a:solidFill>
                <a:latin typeface="ACaslon-Regular"/>
              </a:rPr>
              <a:t>was evident in the uterine stump lumen. There was no evidence of ovarian structures in the region caudolateral </a:t>
            </a:r>
            <a:r>
              <a:rPr lang="de-DE" sz="1800" b="0" i="0" u="none" strike="noStrike" baseline="0" dirty="0">
                <a:solidFill>
                  <a:srgbClr val="272627"/>
                </a:solidFill>
                <a:latin typeface="ACaslon-Regular"/>
              </a:rPr>
              <a:t>to the kidneys.</a:t>
            </a:r>
          </a:p>
          <a:p>
            <a:pPr algn="l"/>
            <a:r>
              <a:rPr lang="en-US" sz="1800" b="0" i="0" u="none" strike="noStrike" baseline="0" dirty="0">
                <a:solidFill>
                  <a:srgbClr val="272627"/>
                </a:solidFill>
                <a:latin typeface="ACaslon-Regular"/>
              </a:rPr>
              <a:t>When specifically questioned, the owner indicated that the housekeeper recently began using transdermal hormone replacement therapy on the forearms and frequently held the pug in her arms. Clinical signs abated over a period of weeks after contact with the dog had been discontinued.</a:t>
            </a:r>
            <a:endParaRPr lang="fa-IR" dirty="0"/>
          </a:p>
        </p:txBody>
      </p:sp>
      <p:pic>
        <p:nvPicPr>
          <p:cNvPr id="5" name="Picture 4">
            <a:extLst>
              <a:ext uri="{FF2B5EF4-FFF2-40B4-BE49-F238E27FC236}">
                <a16:creationId xmlns:a16="http://schemas.microsoft.com/office/drawing/2014/main" id="{16115DE7-5CAA-416E-810C-F5E53D797964}"/>
              </a:ext>
            </a:extLst>
          </p:cNvPr>
          <p:cNvPicPr>
            <a:picLocks noChangeAspect="1"/>
          </p:cNvPicPr>
          <p:nvPr/>
        </p:nvPicPr>
        <p:blipFill>
          <a:blip r:embed="rId2"/>
          <a:stretch>
            <a:fillRect/>
          </a:stretch>
        </p:blipFill>
        <p:spPr>
          <a:xfrm>
            <a:off x="688787" y="3674225"/>
            <a:ext cx="8203388" cy="3183775"/>
          </a:xfrm>
          <a:prstGeom prst="rect">
            <a:avLst/>
          </a:prstGeom>
        </p:spPr>
      </p:pic>
      <p:pic>
        <p:nvPicPr>
          <p:cNvPr id="7" name="Picture 6">
            <a:extLst>
              <a:ext uri="{FF2B5EF4-FFF2-40B4-BE49-F238E27FC236}">
                <a16:creationId xmlns:a16="http://schemas.microsoft.com/office/drawing/2014/main" id="{4D6CDBAE-24DC-48F5-A9FC-91575D2964F6}"/>
              </a:ext>
            </a:extLst>
          </p:cNvPr>
          <p:cNvPicPr>
            <a:picLocks noChangeAspect="1"/>
          </p:cNvPicPr>
          <p:nvPr/>
        </p:nvPicPr>
        <p:blipFill>
          <a:blip r:embed="rId3"/>
          <a:stretch>
            <a:fillRect/>
          </a:stretch>
        </p:blipFill>
        <p:spPr>
          <a:xfrm>
            <a:off x="9117607" y="4281056"/>
            <a:ext cx="2169763" cy="2286000"/>
          </a:xfrm>
          <a:prstGeom prst="rect">
            <a:avLst/>
          </a:prstGeom>
        </p:spPr>
      </p:pic>
      <p:pic>
        <p:nvPicPr>
          <p:cNvPr id="8" name="Content Placeholder 4">
            <a:extLst>
              <a:ext uri="{FF2B5EF4-FFF2-40B4-BE49-F238E27FC236}">
                <a16:creationId xmlns:a16="http://schemas.microsoft.com/office/drawing/2014/main" id="{B7969EFA-F929-4DE7-A560-651E8F796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8028" y="0"/>
            <a:ext cx="1983971" cy="1853967"/>
          </a:xfrm>
          <a:prstGeom prst="rect">
            <a:avLst/>
          </a:prstGeom>
        </p:spPr>
      </p:pic>
    </p:spTree>
    <p:extLst>
      <p:ext uri="{BB962C8B-B14F-4D97-AF65-F5344CB8AC3E}">
        <p14:creationId xmlns:p14="http://schemas.microsoft.com/office/powerpoint/2010/main" val="3619586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A28836-DA1F-46BA-AFA6-9E1ED9BFF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56" y="234920"/>
            <a:ext cx="11528272" cy="6165879"/>
          </a:xfrm>
          <a:prstGeom prst="rect">
            <a:avLst/>
          </a:prstGeom>
        </p:spPr>
      </p:pic>
    </p:spTree>
    <p:extLst>
      <p:ext uri="{BB962C8B-B14F-4D97-AF65-F5344CB8AC3E}">
        <p14:creationId xmlns:p14="http://schemas.microsoft.com/office/powerpoint/2010/main" val="668024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810E-480B-4C93-8C3D-A728901FAFB5}"/>
              </a:ext>
            </a:extLst>
          </p:cNvPr>
          <p:cNvSpPr>
            <a:spLocks noGrp="1"/>
          </p:cNvSpPr>
          <p:nvPr>
            <p:ph type="title"/>
          </p:nvPr>
        </p:nvSpPr>
        <p:spPr/>
        <p:txBody>
          <a:bodyPr>
            <a:normAutofit/>
          </a:bodyPr>
          <a:lstStyle/>
          <a:p>
            <a:r>
              <a:rPr lang="en-US" sz="3200" b="0" i="0" u="none" strike="noStrike" baseline="0" dirty="0">
                <a:solidFill>
                  <a:srgbClr val="75867F"/>
                </a:solidFill>
                <a:latin typeface="VectoraLTStd-Light"/>
              </a:rPr>
              <a:t>Vulvar Discharge in the Bitch</a:t>
            </a:r>
            <a:br>
              <a:rPr lang="en-US" sz="3200" b="0" i="0" u="none" strike="noStrike" baseline="0" dirty="0">
                <a:solidFill>
                  <a:srgbClr val="75867F"/>
                </a:solidFill>
                <a:latin typeface="VectoraLTStd-Light"/>
              </a:rPr>
            </a:br>
            <a:r>
              <a:rPr lang="pt-BR" sz="3200" b="0" i="0" u="none" strike="noStrike" baseline="0" dirty="0">
                <a:latin typeface="VectoraLTStd-Light"/>
              </a:rPr>
              <a:t>Ap p l i e d Cy t o l o g y: </a:t>
            </a:r>
            <a:r>
              <a:rPr lang="pt-BR" sz="3200" b="0" i="0" u="none" strike="noStrike" baseline="0" dirty="0">
                <a:latin typeface="VectoraLTStd-Roman"/>
              </a:rPr>
              <a:t>T H E R I O G E N O L O G Y</a:t>
            </a:r>
            <a:br>
              <a:rPr lang="pt-BR" sz="3200" b="0" i="0" u="none" strike="noStrike" baseline="0" dirty="0">
                <a:latin typeface="VectoraLTStd-Roman"/>
              </a:rPr>
            </a:br>
            <a:r>
              <a:rPr lang="en-US" sz="1800" b="0" i="0" u="none" strike="noStrike" baseline="0" dirty="0">
                <a:solidFill>
                  <a:srgbClr val="272627"/>
                </a:solidFill>
                <a:latin typeface="VectoraLTStd-Light"/>
              </a:rPr>
              <a:t>NAVC Clinician’s Brief / January 2012 / Applied Cytology</a:t>
            </a:r>
            <a:endParaRPr lang="fa-IR" sz="3200" dirty="0"/>
          </a:p>
        </p:txBody>
      </p:sp>
      <p:sp>
        <p:nvSpPr>
          <p:cNvPr id="3" name="Content Placeholder 2">
            <a:extLst>
              <a:ext uri="{FF2B5EF4-FFF2-40B4-BE49-F238E27FC236}">
                <a16:creationId xmlns:a16="http://schemas.microsoft.com/office/drawing/2014/main" id="{CFC5537E-787C-4154-AD0B-4DD8DF4C564C}"/>
              </a:ext>
            </a:extLst>
          </p:cNvPr>
          <p:cNvSpPr>
            <a:spLocks noGrp="1"/>
          </p:cNvSpPr>
          <p:nvPr>
            <p:ph idx="1"/>
          </p:nvPr>
        </p:nvSpPr>
        <p:spPr/>
        <p:txBody>
          <a:bodyPr/>
          <a:lstStyle/>
          <a:p>
            <a:pPr algn="l"/>
            <a:r>
              <a:rPr lang="en-US" sz="1800" b="1" i="0" u="none" strike="noStrike" baseline="0" dirty="0">
                <a:solidFill>
                  <a:srgbClr val="BE9A4D"/>
                </a:solidFill>
                <a:latin typeface="ACaslon-Bold"/>
              </a:rPr>
              <a:t>Case 1: An 11-year-old Labrador retriever bitch </a:t>
            </a:r>
            <a:r>
              <a:rPr lang="en-US" sz="1800" b="0" i="0" u="none" strike="noStrike" baseline="0" dirty="0">
                <a:solidFill>
                  <a:srgbClr val="272627"/>
                </a:solidFill>
                <a:latin typeface="ACaslon-Regular"/>
              </a:rPr>
              <a:t>that had been ovariohysterectomized 8 years earlier had become attractive to male dogs for about 3 months. According to the owners, the dog also had continually exhibited a pale red, </a:t>
            </a:r>
            <a:r>
              <a:rPr lang="de-DE" sz="1800" b="0" i="0" u="none" strike="noStrike" baseline="0" dirty="0">
                <a:solidFill>
                  <a:srgbClr val="272627"/>
                </a:solidFill>
                <a:latin typeface="ACaslon-Regular"/>
              </a:rPr>
              <a:t>copious vulvar discharge.</a:t>
            </a:r>
          </a:p>
          <a:p>
            <a:pPr algn="l"/>
            <a:r>
              <a:rPr lang="en-US" sz="1800" b="0" i="0" u="none" strike="noStrike" baseline="0" dirty="0">
                <a:solidFill>
                  <a:srgbClr val="272627"/>
                </a:solidFill>
                <a:latin typeface="ACaslon-Regular"/>
              </a:rPr>
              <a:t>Pertinent examination findings included a moderately enlarged vulva (</a:t>
            </a:r>
            <a:r>
              <a:rPr lang="en-US" sz="1800" b="1" i="0" u="none" strike="noStrike" baseline="0" dirty="0">
                <a:solidFill>
                  <a:srgbClr val="272627"/>
                </a:solidFill>
                <a:latin typeface="ACaslon-Semibold"/>
              </a:rPr>
              <a:t>Figure 1A</a:t>
            </a:r>
            <a:r>
              <a:rPr lang="en-US" sz="1800" b="0" i="0" u="none" strike="noStrike" baseline="0" dirty="0">
                <a:solidFill>
                  <a:srgbClr val="272627"/>
                </a:solidFill>
                <a:latin typeface="ACaslon-Regular"/>
              </a:rPr>
              <a:t>) with serosanguineous,</a:t>
            </a:r>
          </a:p>
          <a:p>
            <a:pPr algn="l"/>
            <a:r>
              <a:rPr lang="de-DE" sz="1800" b="0" i="0" u="none" strike="noStrike" baseline="0" dirty="0">
                <a:solidFill>
                  <a:srgbClr val="272627"/>
                </a:solidFill>
                <a:latin typeface="ACaslon-Regular"/>
              </a:rPr>
              <a:t>malodorous discharge. Vaginal cytology </a:t>
            </a:r>
            <a:r>
              <a:rPr lang="en-US" sz="1800" b="0" i="0" u="none" strike="noStrike" baseline="0" dirty="0">
                <a:solidFill>
                  <a:srgbClr val="272627"/>
                </a:solidFill>
                <a:latin typeface="ACaslon-Regular"/>
              </a:rPr>
              <a:t>(</a:t>
            </a:r>
            <a:r>
              <a:rPr lang="en-US" sz="1800" b="1" i="0" u="none" strike="noStrike" baseline="0" dirty="0">
                <a:solidFill>
                  <a:srgbClr val="272627"/>
                </a:solidFill>
                <a:latin typeface="ACaslon-Semibold"/>
              </a:rPr>
              <a:t>Figure 1B</a:t>
            </a:r>
            <a:r>
              <a:rPr lang="en-US" sz="1800" b="0" i="0" u="none" strike="noStrike" baseline="0" dirty="0">
                <a:solidFill>
                  <a:srgbClr val="272627"/>
                </a:solidFill>
                <a:latin typeface="ACaslon-Regular"/>
              </a:rPr>
              <a:t>) revealed parabasal cells, intermediate cells, and numerous neutrophils, along with rare </a:t>
            </a:r>
            <a:r>
              <a:rPr lang="de-DE" sz="1800" b="0" i="0" u="none" strike="noStrike" baseline="0" dirty="0">
                <a:solidFill>
                  <a:srgbClr val="272627"/>
                </a:solidFill>
                <a:latin typeface="ACaslon-Regular"/>
              </a:rPr>
              <a:t>erythrocytes.</a:t>
            </a:r>
            <a:endParaRPr lang="fa-IR" dirty="0"/>
          </a:p>
        </p:txBody>
      </p:sp>
      <p:pic>
        <p:nvPicPr>
          <p:cNvPr id="9" name="Picture 8">
            <a:extLst>
              <a:ext uri="{FF2B5EF4-FFF2-40B4-BE49-F238E27FC236}">
                <a16:creationId xmlns:a16="http://schemas.microsoft.com/office/drawing/2014/main" id="{74B19BE0-1FF0-45A4-81CB-2357A12A0502}"/>
              </a:ext>
            </a:extLst>
          </p:cNvPr>
          <p:cNvPicPr>
            <a:picLocks noChangeAspect="1"/>
          </p:cNvPicPr>
          <p:nvPr/>
        </p:nvPicPr>
        <p:blipFill>
          <a:blip r:embed="rId2"/>
          <a:stretch>
            <a:fillRect/>
          </a:stretch>
        </p:blipFill>
        <p:spPr>
          <a:xfrm>
            <a:off x="1990671" y="3712006"/>
            <a:ext cx="3378631" cy="3022169"/>
          </a:xfrm>
          <a:prstGeom prst="rect">
            <a:avLst/>
          </a:prstGeom>
        </p:spPr>
      </p:pic>
      <p:pic>
        <p:nvPicPr>
          <p:cNvPr id="11" name="Picture 10">
            <a:extLst>
              <a:ext uri="{FF2B5EF4-FFF2-40B4-BE49-F238E27FC236}">
                <a16:creationId xmlns:a16="http://schemas.microsoft.com/office/drawing/2014/main" id="{0C92F94E-ACDE-45FF-BCA4-0C264C7B7FF8}"/>
              </a:ext>
            </a:extLst>
          </p:cNvPr>
          <p:cNvPicPr>
            <a:picLocks noChangeAspect="1"/>
          </p:cNvPicPr>
          <p:nvPr/>
        </p:nvPicPr>
        <p:blipFill>
          <a:blip r:embed="rId3"/>
          <a:stretch>
            <a:fillRect/>
          </a:stretch>
        </p:blipFill>
        <p:spPr>
          <a:xfrm>
            <a:off x="7137186" y="3557022"/>
            <a:ext cx="3409627" cy="3177153"/>
          </a:xfrm>
          <a:prstGeom prst="rect">
            <a:avLst/>
          </a:prstGeom>
        </p:spPr>
      </p:pic>
      <p:pic>
        <p:nvPicPr>
          <p:cNvPr id="13" name="Picture 12">
            <a:extLst>
              <a:ext uri="{FF2B5EF4-FFF2-40B4-BE49-F238E27FC236}">
                <a16:creationId xmlns:a16="http://schemas.microsoft.com/office/drawing/2014/main" id="{D748EDAE-AEAC-4BFD-ABFA-B1F8F0254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812" y="24075"/>
            <a:ext cx="1645187" cy="1827986"/>
          </a:xfrm>
          <a:prstGeom prst="rect">
            <a:avLst/>
          </a:prstGeom>
        </p:spPr>
      </p:pic>
    </p:spTree>
    <p:extLst>
      <p:ext uri="{BB962C8B-B14F-4D97-AF65-F5344CB8AC3E}">
        <p14:creationId xmlns:p14="http://schemas.microsoft.com/office/powerpoint/2010/main" val="3306795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879F-D442-42A1-B68C-787FDDD81F6A}"/>
              </a:ext>
            </a:extLst>
          </p:cNvPr>
          <p:cNvSpPr>
            <a:spLocks noGrp="1"/>
          </p:cNvSpPr>
          <p:nvPr>
            <p:ph type="title"/>
          </p:nvPr>
        </p:nvSpPr>
        <p:spPr>
          <a:xfrm>
            <a:off x="93015" y="-150264"/>
            <a:ext cx="10347777" cy="1325563"/>
          </a:xfrm>
        </p:spPr>
        <p:txBody>
          <a:bodyPr>
            <a:noAutofit/>
          </a:bodyPr>
          <a:lstStyle/>
          <a:p>
            <a:r>
              <a:rPr lang="de-DE" b="1" i="0" u="none" strike="noStrike" baseline="0" dirty="0">
                <a:latin typeface="VectoraLTStd-Bold"/>
              </a:rPr>
              <a:t>Case </a:t>
            </a:r>
            <a:r>
              <a:rPr lang="de-DE" dirty="0">
                <a:latin typeface="VectoraLTStd-Roman"/>
              </a:rPr>
              <a:t>5</a:t>
            </a:r>
            <a:r>
              <a:rPr lang="de-DE" b="1" i="0" u="none" strike="noStrike" baseline="0" dirty="0">
                <a:latin typeface="VectoraLTStd-Bold"/>
              </a:rPr>
              <a:t>: Uterine Fluid Loss During Pregnancy</a:t>
            </a:r>
            <a:endParaRPr lang="fa-IR" dirty="0"/>
          </a:p>
        </p:txBody>
      </p:sp>
      <p:sp>
        <p:nvSpPr>
          <p:cNvPr id="3" name="Content Placeholder 2">
            <a:extLst>
              <a:ext uri="{FF2B5EF4-FFF2-40B4-BE49-F238E27FC236}">
                <a16:creationId xmlns:a16="http://schemas.microsoft.com/office/drawing/2014/main" id="{1CDFE64C-EA22-45E8-8D14-C9D69D92593C}"/>
              </a:ext>
            </a:extLst>
          </p:cNvPr>
          <p:cNvSpPr>
            <a:spLocks noGrp="1"/>
          </p:cNvSpPr>
          <p:nvPr>
            <p:ph idx="1"/>
          </p:nvPr>
        </p:nvSpPr>
        <p:spPr>
          <a:xfrm>
            <a:off x="6930" y="1825625"/>
            <a:ext cx="6876008" cy="4351338"/>
          </a:xfrm>
        </p:spPr>
        <p:txBody>
          <a:bodyPr/>
          <a:lstStyle/>
          <a:p>
            <a:pPr algn="l"/>
            <a:r>
              <a:rPr lang="en-US" sz="1800" b="1" i="0" u="none" strike="noStrike" baseline="0" dirty="0">
                <a:solidFill>
                  <a:srgbClr val="BE9A4D"/>
                </a:solidFill>
                <a:latin typeface="ACaslon-Bold"/>
              </a:rPr>
              <a:t>A 3-year-old multiparous Cane Corso bitch </a:t>
            </a:r>
            <a:r>
              <a:rPr lang="en-US" sz="1800" b="0" i="0" u="none" strike="noStrike" baseline="0" dirty="0">
                <a:solidFill>
                  <a:srgbClr val="272627"/>
                </a:solidFill>
                <a:latin typeface="ACaslon-Regular"/>
              </a:rPr>
              <a:t>presented at term gestation after delivering </a:t>
            </a:r>
            <a:r>
              <a:rPr lang="de-DE" sz="1800" b="0" i="0" u="none" strike="noStrike" baseline="0" dirty="0">
                <a:solidFill>
                  <a:srgbClr val="272627"/>
                </a:solidFill>
                <a:latin typeface="ACaslon-Regular"/>
              </a:rPr>
              <a:t>2 nonviable fetuses. Physical findings included marked abdominal distention, intermittent tenesmus, and malodorous </a:t>
            </a:r>
            <a:r>
              <a:rPr lang="en-US" sz="1800" b="0" i="0" u="none" strike="noStrike" baseline="0" dirty="0">
                <a:solidFill>
                  <a:srgbClr val="272627"/>
                </a:solidFill>
                <a:latin typeface="ACaslon-Regular"/>
              </a:rPr>
              <a:t>black–green vulvar discharge. No fetus was palpable in the vagina. </a:t>
            </a:r>
            <a:r>
              <a:rPr lang="en-US" sz="1800" b="0" i="1" u="none" strike="noStrike" baseline="0" dirty="0">
                <a:solidFill>
                  <a:srgbClr val="272627"/>
                </a:solidFill>
                <a:latin typeface="ACaslon-Italic"/>
              </a:rPr>
              <a:t>Brucella </a:t>
            </a:r>
            <a:r>
              <a:rPr lang="en-US" sz="1800" b="0" i="1" u="none" strike="noStrike" baseline="0" dirty="0" err="1">
                <a:solidFill>
                  <a:srgbClr val="272627"/>
                </a:solidFill>
                <a:latin typeface="ACaslon-Italic"/>
              </a:rPr>
              <a:t>canis</a:t>
            </a:r>
            <a:r>
              <a:rPr lang="en-US" sz="1800" b="0" i="1" u="none" strike="noStrike" baseline="0" dirty="0">
                <a:solidFill>
                  <a:srgbClr val="272627"/>
                </a:solidFill>
                <a:latin typeface="ACaslon-Italic"/>
              </a:rPr>
              <a:t> </a:t>
            </a:r>
            <a:r>
              <a:rPr lang="en-US" sz="1800" b="0" i="0" u="none" strike="noStrike" baseline="0" dirty="0">
                <a:solidFill>
                  <a:srgbClr val="272627"/>
                </a:solidFill>
                <a:latin typeface="ACaslon-Regular"/>
              </a:rPr>
              <a:t>slide agglutination was negative; </a:t>
            </a:r>
            <a:r>
              <a:rPr lang="de-DE" sz="1800" b="0" i="0" u="none" strike="noStrike" baseline="0" dirty="0">
                <a:solidFill>
                  <a:srgbClr val="272627"/>
                </a:solidFill>
                <a:latin typeface="ACaslon-Regular"/>
              </a:rPr>
              <a:t>subsequent vaginal culture grew </a:t>
            </a:r>
            <a:r>
              <a:rPr lang="de-DE" sz="1800" b="0" i="1" u="none" strike="noStrike" baseline="0" dirty="0">
                <a:solidFill>
                  <a:srgbClr val="272627"/>
                </a:solidFill>
                <a:latin typeface="ACaslon-Italic"/>
              </a:rPr>
              <a:t>Proteus mirabilis </a:t>
            </a:r>
            <a:r>
              <a:rPr lang="de-DE" sz="1800" b="0" i="0" u="none" strike="noStrike" baseline="0" dirty="0">
                <a:solidFill>
                  <a:srgbClr val="272627"/>
                </a:solidFill>
                <a:latin typeface="ACaslon-Regular"/>
              </a:rPr>
              <a:t>organisms.</a:t>
            </a:r>
          </a:p>
          <a:p>
            <a:pPr algn="l"/>
            <a:r>
              <a:rPr lang="en-US" sz="1800" b="0" i="0" u="none" strike="noStrike" baseline="0" dirty="0">
                <a:solidFill>
                  <a:srgbClr val="272627"/>
                </a:solidFill>
                <a:latin typeface="ACaslon-Regular"/>
              </a:rPr>
              <a:t>Cytology of the vulvar discharge (</a:t>
            </a:r>
            <a:r>
              <a:rPr lang="en-US" sz="1800" b="1" i="0" u="none" strike="noStrike" baseline="0" dirty="0">
                <a:solidFill>
                  <a:srgbClr val="272627"/>
                </a:solidFill>
                <a:latin typeface="ACaslon-Semibold"/>
              </a:rPr>
              <a:t>Figure 4A</a:t>
            </a:r>
            <a:r>
              <a:rPr lang="en-US" sz="1800" b="0" i="0" u="none" strike="noStrike" baseline="0" dirty="0">
                <a:solidFill>
                  <a:srgbClr val="272627"/>
                </a:solidFill>
                <a:latin typeface="ACaslon-Regular"/>
              </a:rPr>
              <a:t>) revealed purulent discharge with numerous toxic neutrophils, intra- and </a:t>
            </a:r>
            <a:r>
              <a:rPr lang="pt-BR" sz="1800" b="0" i="0" u="none" strike="noStrike" baseline="0" dirty="0">
                <a:solidFill>
                  <a:srgbClr val="272627"/>
                </a:solidFill>
                <a:latin typeface="ACaslon-Regular"/>
              </a:rPr>
              <a:t>extracellular bacteria, and parabasal vaginal </a:t>
            </a:r>
            <a:r>
              <a:rPr lang="en-US" sz="1800" b="0" i="0" u="none" strike="noStrike" baseline="0" dirty="0">
                <a:solidFill>
                  <a:srgbClr val="272627"/>
                </a:solidFill>
                <a:latin typeface="ACaslon-Regular"/>
              </a:rPr>
              <a:t>mucosal cells. </a:t>
            </a:r>
            <a:endParaRPr lang="fa-IR" dirty="0"/>
          </a:p>
        </p:txBody>
      </p:sp>
      <p:pic>
        <p:nvPicPr>
          <p:cNvPr id="5" name="Picture 4">
            <a:extLst>
              <a:ext uri="{FF2B5EF4-FFF2-40B4-BE49-F238E27FC236}">
                <a16:creationId xmlns:a16="http://schemas.microsoft.com/office/drawing/2014/main" id="{6BC6BFA0-61AE-4FA2-A09D-47C5E7D485F8}"/>
              </a:ext>
            </a:extLst>
          </p:cNvPr>
          <p:cNvPicPr>
            <a:picLocks noChangeAspect="1"/>
          </p:cNvPicPr>
          <p:nvPr/>
        </p:nvPicPr>
        <p:blipFill>
          <a:blip r:embed="rId2"/>
          <a:stretch>
            <a:fillRect/>
          </a:stretch>
        </p:blipFill>
        <p:spPr>
          <a:xfrm>
            <a:off x="7060696" y="2021682"/>
            <a:ext cx="5093711" cy="4611873"/>
          </a:xfrm>
          <a:prstGeom prst="rect">
            <a:avLst/>
          </a:prstGeom>
        </p:spPr>
      </p:pic>
      <p:pic>
        <p:nvPicPr>
          <p:cNvPr id="7" name="Picture 6">
            <a:extLst>
              <a:ext uri="{FF2B5EF4-FFF2-40B4-BE49-F238E27FC236}">
                <a16:creationId xmlns:a16="http://schemas.microsoft.com/office/drawing/2014/main" id="{05B32C2C-FC2F-47B2-BD73-997AA1152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840" y="0"/>
            <a:ext cx="1877276" cy="2021682"/>
          </a:xfrm>
          <a:prstGeom prst="rect">
            <a:avLst/>
          </a:prstGeom>
        </p:spPr>
      </p:pic>
    </p:spTree>
    <p:extLst>
      <p:ext uri="{BB962C8B-B14F-4D97-AF65-F5344CB8AC3E}">
        <p14:creationId xmlns:p14="http://schemas.microsoft.com/office/powerpoint/2010/main" val="604846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23C3C-258D-4D00-A26B-22F4A3FA0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528" y="207297"/>
            <a:ext cx="9522749" cy="6549793"/>
          </a:xfrm>
          <a:prstGeom prst="rect">
            <a:avLst/>
          </a:prstGeom>
        </p:spPr>
      </p:pic>
    </p:spTree>
    <p:extLst>
      <p:ext uri="{BB962C8B-B14F-4D97-AF65-F5344CB8AC3E}">
        <p14:creationId xmlns:p14="http://schemas.microsoft.com/office/powerpoint/2010/main" val="3244369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A4B91-8E3C-4856-AB83-D939FCE9B1C3}"/>
              </a:ext>
            </a:extLst>
          </p:cNvPr>
          <p:cNvSpPr>
            <a:spLocks noGrp="1"/>
          </p:cNvSpPr>
          <p:nvPr>
            <p:ph type="title"/>
          </p:nvPr>
        </p:nvSpPr>
        <p:spPr/>
        <p:txBody>
          <a:bodyPr/>
          <a:lstStyle/>
          <a:p>
            <a:r>
              <a:rPr lang="en-US" dirty="0"/>
              <a:t>Continue case 5</a:t>
            </a:r>
            <a:endParaRPr lang="fa-IR" dirty="0"/>
          </a:p>
        </p:txBody>
      </p:sp>
      <p:sp>
        <p:nvSpPr>
          <p:cNvPr id="3" name="Content Placeholder 2">
            <a:extLst>
              <a:ext uri="{FF2B5EF4-FFF2-40B4-BE49-F238E27FC236}">
                <a16:creationId xmlns:a16="http://schemas.microsoft.com/office/drawing/2014/main" id="{09F5B419-0439-40F6-A26C-BD8A7ED0F9A8}"/>
              </a:ext>
            </a:extLst>
          </p:cNvPr>
          <p:cNvSpPr>
            <a:spLocks noGrp="1"/>
          </p:cNvSpPr>
          <p:nvPr>
            <p:ph idx="1"/>
          </p:nvPr>
        </p:nvSpPr>
        <p:spPr/>
        <p:txBody>
          <a:bodyPr/>
          <a:lstStyle/>
          <a:p>
            <a:pPr algn="l"/>
            <a:r>
              <a:rPr lang="en-US" sz="1800" b="0" i="0" u="none" strike="noStrike" baseline="0" dirty="0">
                <a:solidFill>
                  <a:srgbClr val="272627"/>
                </a:solidFill>
                <a:latin typeface="ACaslon-Regular"/>
              </a:rPr>
              <a:t>No cardiac motion was detected on abdominal ultrasonography of 7 nonviable fetuses (</a:t>
            </a:r>
            <a:r>
              <a:rPr lang="en-US" sz="1800" b="1" i="0" u="none" strike="noStrike" baseline="0" dirty="0">
                <a:solidFill>
                  <a:srgbClr val="272627"/>
                </a:solidFill>
                <a:latin typeface="ACaslon-Semibold"/>
              </a:rPr>
              <a:t>Figure 4B</a:t>
            </a:r>
            <a:r>
              <a:rPr lang="en-US" sz="1800" b="0" i="0" u="none" strike="noStrike" baseline="0" dirty="0">
                <a:solidFill>
                  <a:srgbClr val="272627"/>
                </a:solidFill>
                <a:latin typeface="ACaslon-Regular"/>
              </a:rPr>
              <a:t>). Cardiac motion (</a:t>
            </a:r>
            <a:r>
              <a:rPr lang="en-US" sz="1800" b="1" i="0" u="none" strike="noStrike" baseline="0" dirty="0">
                <a:solidFill>
                  <a:srgbClr val="272627"/>
                </a:solidFill>
                <a:latin typeface="ACaslon-Semibold"/>
              </a:rPr>
              <a:t>Figure 4C</a:t>
            </a:r>
            <a:r>
              <a:rPr lang="en-US" sz="1800" b="0" i="0" u="none" strike="noStrike" baseline="0" dirty="0">
                <a:solidFill>
                  <a:srgbClr val="272627"/>
                </a:solidFill>
                <a:latin typeface="ACaslon-Regular"/>
              </a:rPr>
              <a:t>) was shown on Doppler imaging of a viable fetus.</a:t>
            </a:r>
          </a:p>
          <a:p>
            <a:pPr algn="l"/>
            <a:r>
              <a:rPr lang="de-DE" sz="1800" b="0" i="0" u="none" strike="noStrike" baseline="0" dirty="0">
                <a:solidFill>
                  <a:srgbClr val="272627"/>
                </a:solidFill>
                <a:latin typeface="ACaslon-Regular"/>
              </a:rPr>
              <a:t>Tocodynamometry (uterine monitoring) showed a hypotonic myometrium; no effective uterine </a:t>
            </a:r>
            <a:r>
              <a:rPr lang="en-US" sz="1800" b="0" i="0" u="none" strike="noStrike" baseline="0" dirty="0">
                <a:solidFill>
                  <a:srgbClr val="272627"/>
                </a:solidFill>
                <a:latin typeface="ACaslon-Regular"/>
              </a:rPr>
              <a:t>contractions were present before or following 10% calcium gluconate and oxytocin administration </a:t>
            </a:r>
            <a:r>
              <a:rPr lang="de-DE" sz="1800" b="0" i="0" u="none" strike="noStrike" baseline="0" dirty="0">
                <a:solidFill>
                  <a:srgbClr val="272627"/>
                </a:solidFill>
                <a:latin typeface="ACaslon-Regular"/>
              </a:rPr>
              <a:t>(</a:t>
            </a:r>
            <a:r>
              <a:rPr lang="de-DE" sz="1800" b="1" i="0" u="none" strike="noStrike" baseline="0" dirty="0">
                <a:solidFill>
                  <a:srgbClr val="272627"/>
                </a:solidFill>
                <a:latin typeface="ACaslon-Semibold"/>
              </a:rPr>
              <a:t>Figure 4D</a:t>
            </a:r>
            <a:r>
              <a:rPr lang="de-DE" sz="1800" b="0" i="0" u="none" strike="noStrike" baseline="0" dirty="0">
                <a:solidFill>
                  <a:srgbClr val="272627"/>
                </a:solidFill>
                <a:latin typeface="ACaslon-Regular"/>
              </a:rPr>
              <a:t>).</a:t>
            </a:r>
            <a:endParaRPr lang="fa-IR" dirty="0"/>
          </a:p>
        </p:txBody>
      </p:sp>
      <p:pic>
        <p:nvPicPr>
          <p:cNvPr id="5" name="Picture 4">
            <a:extLst>
              <a:ext uri="{FF2B5EF4-FFF2-40B4-BE49-F238E27FC236}">
                <a16:creationId xmlns:a16="http://schemas.microsoft.com/office/drawing/2014/main" id="{A2E35BE4-E782-47F5-B3C2-0D9EFEEC9EA3}"/>
              </a:ext>
            </a:extLst>
          </p:cNvPr>
          <p:cNvPicPr>
            <a:picLocks noChangeAspect="1"/>
          </p:cNvPicPr>
          <p:nvPr/>
        </p:nvPicPr>
        <p:blipFill>
          <a:blip r:embed="rId2"/>
          <a:stretch>
            <a:fillRect/>
          </a:stretch>
        </p:blipFill>
        <p:spPr>
          <a:xfrm>
            <a:off x="0" y="3239995"/>
            <a:ext cx="4017507" cy="3476689"/>
          </a:xfrm>
          <a:prstGeom prst="rect">
            <a:avLst/>
          </a:prstGeom>
        </p:spPr>
      </p:pic>
      <p:pic>
        <p:nvPicPr>
          <p:cNvPr id="7" name="Picture 6">
            <a:extLst>
              <a:ext uri="{FF2B5EF4-FFF2-40B4-BE49-F238E27FC236}">
                <a16:creationId xmlns:a16="http://schemas.microsoft.com/office/drawing/2014/main" id="{580E4709-0778-4382-B3BC-D9F0D9CD65D5}"/>
              </a:ext>
            </a:extLst>
          </p:cNvPr>
          <p:cNvPicPr>
            <a:picLocks noChangeAspect="1"/>
          </p:cNvPicPr>
          <p:nvPr/>
        </p:nvPicPr>
        <p:blipFill>
          <a:blip r:embed="rId3"/>
          <a:stretch>
            <a:fillRect/>
          </a:stretch>
        </p:blipFill>
        <p:spPr>
          <a:xfrm>
            <a:off x="3892423" y="3239995"/>
            <a:ext cx="3758583" cy="3476689"/>
          </a:xfrm>
          <a:prstGeom prst="rect">
            <a:avLst/>
          </a:prstGeom>
        </p:spPr>
      </p:pic>
      <p:pic>
        <p:nvPicPr>
          <p:cNvPr id="9" name="Picture 8">
            <a:extLst>
              <a:ext uri="{FF2B5EF4-FFF2-40B4-BE49-F238E27FC236}">
                <a16:creationId xmlns:a16="http://schemas.microsoft.com/office/drawing/2014/main" id="{F36ED135-4322-4456-970E-9E0E67F06AEF}"/>
              </a:ext>
            </a:extLst>
          </p:cNvPr>
          <p:cNvPicPr>
            <a:picLocks noChangeAspect="1"/>
          </p:cNvPicPr>
          <p:nvPr/>
        </p:nvPicPr>
        <p:blipFill>
          <a:blip r:embed="rId4"/>
          <a:stretch>
            <a:fillRect/>
          </a:stretch>
        </p:blipFill>
        <p:spPr>
          <a:xfrm>
            <a:off x="7659396" y="4231623"/>
            <a:ext cx="4532604" cy="2161501"/>
          </a:xfrm>
          <a:prstGeom prst="rect">
            <a:avLst/>
          </a:prstGeom>
        </p:spPr>
      </p:pic>
      <p:pic>
        <p:nvPicPr>
          <p:cNvPr id="10" name="Picture 9">
            <a:extLst>
              <a:ext uri="{FF2B5EF4-FFF2-40B4-BE49-F238E27FC236}">
                <a16:creationId xmlns:a16="http://schemas.microsoft.com/office/drawing/2014/main" id="{5B4BCC19-43C7-4A51-A4E4-3F30DD04D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0662" y="0"/>
            <a:ext cx="1691454" cy="1821566"/>
          </a:xfrm>
          <a:prstGeom prst="rect">
            <a:avLst/>
          </a:prstGeom>
        </p:spPr>
      </p:pic>
    </p:spTree>
    <p:extLst>
      <p:ext uri="{BB962C8B-B14F-4D97-AF65-F5344CB8AC3E}">
        <p14:creationId xmlns:p14="http://schemas.microsoft.com/office/powerpoint/2010/main" val="3363966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99728-9F42-42B9-BCD7-D21BDFF06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551927" cy="4272742"/>
          </a:xfrm>
          <a:prstGeom prst="rect">
            <a:avLst/>
          </a:prstGeom>
        </p:spPr>
      </p:pic>
      <p:pic>
        <p:nvPicPr>
          <p:cNvPr id="7" name="Picture 6">
            <a:extLst>
              <a:ext uri="{FF2B5EF4-FFF2-40B4-BE49-F238E27FC236}">
                <a16:creationId xmlns:a16="http://schemas.microsoft.com/office/drawing/2014/main" id="{3D7F027B-34F1-4A6C-B3E6-690B9FC2A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315" y="0"/>
            <a:ext cx="5743686" cy="4272742"/>
          </a:xfrm>
          <a:prstGeom prst="rect">
            <a:avLst/>
          </a:prstGeom>
        </p:spPr>
      </p:pic>
      <p:pic>
        <p:nvPicPr>
          <p:cNvPr id="9" name="Picture 8">
            <a:extLst>
              <a:ext uri="{FF2B5EF4-FFF2-40B4-BE49-F238E27FC236}">
                <a16:creationId xmlns:a16="http://schemas.microsoft.com/office/drawing/2014/main" id="{53577EB2-6ECD-45E1-B9E9-303A86C71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135" y="4272742"/>
            <a:ext cx="6503540" cy="2585258"/>
          </a:xfrm>
          <a:prstGeom prst="rect">
            <a:avLst/>
          </a:prstGeom>
        </p:spPr>
      </p:pic>
    </p:spTree>
    <p:extLst>
      <p:ext uri="{BB962C8B-B14F-4D97-AF65-F5344CB8AC3E}">
        <p14:creationId xmlns:p14="http://schemas.microsoft.com/office/powerpoint/2010/main" val="3936267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D87D-83FF-49A5-89D6-7E80215D8A90}"/>
              </a:ext>
            </a:extLst>
          </p:cNvPr>
          <p:cNvSpPr>
            <a:spLocks noGrp="1"/>
          </p:cNvSpPr>
          <p:nvPr>
            <p:ph type="title"/>
          </p:nvPr>
        </p:nvSpPr>
        <p:spPr/>
        <p:txBody>
          <a:bodyPr/>
          <a:lstStyle/>
          <a:p>
            <a:r>
              <a:rPr lang="en-US" dirty="0"/>
              <a:t>Continue case 5</a:t>
            </a:r>
            <a:endParaRPr lang="fa-IR" dirty="0"/>
          </a:p>
        </p:txBody>
      </p:sp>
      <p:sp>
        <p:nvSpPr>
          <p:cNvPr id="3" name="Content Placeholder 2">
            <a:extLst>
              <a:ext uri="{FF2B5EF4-FFF2-40B4-BE49-F238E27FC236}">
                <a16:creationId xmlns:a16="http://schemas.microsoft.com/office/drawing/2014/main" id="{56A4046E-AADA-4564-A607-FA6F67DD0BD9}"/>
              </a:ext>
            </a:extLst>
          </p:cNvPr>
          <p:cNvSpPr>
            <a:spLocks noGrp="1"/>
          </p:cNvSpPr>
          <p:nvPr>
            <p:ph idx="1"/>
          </p:nvPr>
        </p:nvSpPr>
        <p:spPr/>
        <p:txBody>
          <a:bodyPr/>
          <a:lstStyle/>
          <a:p>
            <a:pPr algn="l"/>
            <a:r>
              <a:rPr lang="en-US" sz="1800" b="0" i="0" u="none" strike="noStrike" baseline="0" dirty="0">
                <a:solidFill>
                  <a:srgbClr val="272627"/>
                </a:solidFill>
                <a:latin typeface="ACaslon-Regular"/>
              </a:rPr>
              <a:t>The nonviable fetuses were removed via hysterotomy. According to the surgeon, less than a normal amount of fluid was present in the uterus surrounding the fetal amniotic sacs. The uterus otherwise appeared normal; it was </a:t>
            </a:r>
            <a:r>
              <a:rPr lang="en-US" sz="1800" b="0" i="0" u="none" strike="noStrike" baseline="0" dirty="0" err="1">
                <a:solidFill>
                  <a:srgbClr val="272627"/>
                </a:solidFill>
                <a:latin typeface="ACaslon-Regular"/>
              </a:rPr>
              <a:t>lavaged</a:t>
            </a:r>
            <a:r>
              <a:rPr lang="en-US" sz="1800" b="0" i="0" u="none" strike="noStrike" baseline="0" dirty="0">
                <a:solidFill>
                  <a:srgbClr val="272627"/>
                </a:solidFill>
                <a:latin typeface="ACaslon-Regular"/>
              </a:rPr>
              <a:t> and preserved, as this dog was a valuable breeding bitch.</a:t>
            </a:r>
            <a:endParaRPr lang="fa-IR" dirty="0"/>
          </a:p>
        </p:txBody>
      </p:sp>
      <p:pic>
        <p:nvPicPr>
          <p:cNvPr id="5" name="Picture 4">
            <a:extLst>
              <a:ext uri="{FF2B5EF4-FFF2-40B4-BE49-F238E27FC236}">
                <a16:creationId xmlns:a16="http://schemas.microsoft.com/office/drawing/2014/main" id="{A78A4838-5C03-4C96-A1EB-2BC253B47930}"/>
              </a:ext>
            </a:extLst>
          </p:cNvPr>
          <p:cNvPicPr>
            <a:picLocks noChangeAspect="1"/>
          </p:cNvPicPr>
          <p:nvPr/>
        </p:nvPicPr>
        <p:blipFill>
          <a:blip r:embed="rId2"/>
          <a:stretch>
            <a:fillRect/>
          </a:stretch>
        </p:blipFill>
        <p:spPr>
          <a:xfrm>
            <a:off x="4587591" y="2783073"/>
            <a:ext cx="2528103" cy="4083088"/>
          </a:xfrm>
          <a:prstGeom prst="rect">
            <a:avLst/>
          </a:prstGeom>
        </p:spPr>
      </p:pic>
      <p:pic>
        <p:nvPicPr>
          <p:cNvPr id="6" name="Picture 5">
            <a:extLst>
              <a:ext uri="{FF2B5EF4-FFF2-40B4-BE49-F238E27FC236}">
                <a16:creationId xmlns:a16="http://schemas.microsoft.com/office/drawing/2014/main" id="{9F93CECB-2388-4707-A9ED-C71732109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892" y="0"/>
            <a:ext cx="1695223" cy="1825625"/>
          </a:xfrm>
          <a:prstGeom prst="rect">
            <a:avLst/>
          </a:prstGeom>
        </p:spPr>
      </p:pic>
    </p:spTree>
    <p:extLst>
      <p:ext uri="{BB962C8B-B14F-4D97-AF65-F5344CB8AC3E}">
        <p14:creationId xmlns:p14="http://schemas.microsoft.com/office/powerpoint/2010/main" val="2955937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E2AA47D-6B4B-4DBF-B731-EDE8920C8DD7}"/>
              </a:ext>
            </a:extLst>
          </p:cNvPr>
          <p:cNvSpPr>
            <a:spLocks noGrp="1" noChangeArrowheads="1"/>
          </p:cNvSpPr>
          <p:nvPr>
            <p:ph type="title"/>
          </p:nvPr>
        </p:nvSpPr>
        <p:spPr bwMode="auto">
          <a:xfrm>
            <a:off x="838200" y="797074"/>
            <a:ext cx="99758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a-IR" altLang="fa-IR" sz="2400" b="1" i="0" u="none" strike="noStrike" cap="none" normalizeH="0" baseline="0" dirty="0" err="1">
                <a:ln>
                  <a:noFill/>
                </a:ln>
                <a:solidFill>
                  <a:schemeClr val="tx1"/>
                </a:solidFill>
                <a:effectLst/>
                <a:latin typeface="Arial" panose="020B0604020202020204" pitchFamily="34" charset="0"/>
              </a:rPr>
              <a:t>Case</a:t>
            </a:r>
            <a:r>
              <a:rPr kumimoji="0" lang="en-US" altLang="fa-IR" sz="2400" b="1" i="0" u="none" strike="noStrike" cap="none" normalizeH="0" baseline="0" dirty="0">
                <a:ln>
                  <a:noFill/>
                </a:ln>
                <a:solidFill>
                  <a:schemeClr val="tx1"/>
                </a:solidFill>
                <a:effectLst/>
                <a:latin typeface="Arial" panose="020B0604020202020204" pitchFamily="34" charset="0"/>
              </a:rPr>
              <a:t> 6:</a:t>
            </a:r>
            <a:r>
              <a:rPr kumimoji="0" lang="fa-IR" altLang="fa-IR" sz="2400" b="1" i="0" u="none" strike="noStrike" cap="none" normalizeH="0" baseline="0" dirty="0">
                <a:ln>
                  <a:noFill/>
                </a:ln>
                <a:solidFill>
                  <a:schemeClr val="tx1"/>
                </a:solidFill>
                <a:effectLst/>
                <a:latin typeface="Arial" panose="020B0604020202020204" pitchFamily="34" charset="0"/>
              </a:rPr>
              <a:t> </a:t>
            </a:r>
            <a:r>
              <a:rPr kumimoji="0" lang="en-US" altLang="fa-IR" sz="2400" b="1" i="0" u="none" strike="noStrike" cap="none" normalizeH="0" baseline="0" dirty="0">
                <a:ln>
                  <a:noFill/>
                </a:ln>
                <a:solidFill>
                  <a:schemeClr val="tx1"/>
                </a:solidFill>
                <a:effectLst/>
                <a:latin typeface="Arial" panose="020B0604020202020204" pitchFamily="34" charset="0"/>
              </a:rPr>
              <a:t>S</a:t>
            </a:r>
            <a:r>
              <a:rPr kumimoji="0" lang="fa-IR" altLang="fa-IR" sz="2400" b="1" i="0" u="none" strike="noStrike" cap="none" normalizeH="0" baseline="0" dirty="0">
                <a:ln>
                  <a:noFill/>
                </a:ln>
                <a:solidFill>
                  <a:schemeClr val="tx1"/>
                </a:solidFill>
                <a:effectLst/>
                <a:latin typeface="Arial" panose="020B0604020202020204" pitchFamily="34" charset="0"/>
              </a:rPr>
              <a:t>tudy of a young dog with haemorrhagic vaginal discharge</a:t>
            </a:r>
          </a:p>
        </p:txBody>
      </p:sp>
      <p:sp>
        <p:nvSpPr>
          <p:cNvPr id="6" name="Rectangle 3">
            <a:extLst>
              <a:ext uri="{FF2B5EF4-FFF2-40B4-BE49-F238E27FC236}">
                <a16:creationId xmlns:a16="http://schemas.microsoft.com/office/drawing/2014/main" id="{79FAF2AC-EC79-43D0-AC7F-6F0C582ED926}"/>
              </a:ext>
            </a:extLst>
          </p:cNvPr>
          <p:cNvSpPr>
            <a:spLocks noGrp="1" noChangeArrowheads="1"/>
          </p:cNvSpPr>
          <p:nvPr>
            <p:ph idx="1"/>
          </p:nvPr>
        </p:nvSpPr>
        <p:spPr bwMode="auto">
          <a:xfrm>
            <a:off x="736600" y="1398707"/>
            <a:ext cx="984431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sz="2000" b="1" i="0" u="none" strike="noStrike" dirty="0">
                <a:solidFill>
                  <a:srgbClr val="18191C"/>
                </a:solidFill>
                <a:effectLst/>
                <a:latin typeface="DM Sans"/>
                <a:cs typeface="+mj-cs"/>
              </a:rPr>
              <a:t>These two microscopic images (Wright-Giemsa stain 100× [</a:t>
            </a:r>
            <a:r>
              <a:rPr lang="en-US" sz="2000" b="0" i="0" dirty="0">
                <a:solidFill>
                  <a:srgbClr val="18191C"/>
                </a:solidFill>
                <a:effectLst/>
                <a:latin typeface="DM Sans"/>
                <a:cs typeface="+mj-cs"/>
              </a:rPr>
              <a:t>Figure 1</a:t>
            </a:r>
            <a:r>
              <a:rPr lang="en-US" sz="2000" b="1" i="0" u="none" strike="noStrike" dirty="0">
                <a:solidFill>
                  <a:srgbClr val="18191C"/>
                </a:solidFill>
                <a:effectLst/>
                <a:latin typeface="DM Sans"/>
                <a:cs typeface="+mj-cs"/>
              </a:rPr>
              <a:t>] to 50× [</a:t>
            </a:r>
            <a:r>
              <a:rPr lang="en-US" sz="2000" b="0" i="0" dirty="0">
                <a:solidFill>
                  <a:srgbClr val="18191C"/>
                </a:solidFill>
                <a:effectLst/>
                <a:latin typeface="DM Sans"/>
                <a:cs typeface="+mj-cs"/>
              </a:rPr>
              <a:t>Figure 2</a:t>
            </a:r>
            <a:r>
              <a:rPr lang="en-US" sz="2000" b="1" i="0" u="none" strike="noStrike" dirty="0">
                <a:solidFill>
                  <a:srgbClr val="18191C"/>
                </a:solidFill>
                <a:effectLst/>
                <a:latin typeface="DM Sans"/>
                <a:cs typeface="+mj-cs"/>
              </a:rPr>
              <a:t>]) are from a vaginal swab of a </a:t>
            </a:r>
            <a:r>
              <a:rPr lang="en-US" sz="2000" b="1" i="0" u="none" strike="noStrike" dirty="0">
                <a:solidFill>
                  <a:srgbClr val="18191C"/>
                </a:solidFill>
                <a:effectLst/>
                <a:highlight>
                  <a:srgbClr val="FFFF00"/>
                </a:highlight>
                <a:latin typeface="DM Sans"/>
                <a:cs typeface="+mj-cs"/>
              </a:rPr>
              <a:t>1.5-year-old female crossbreed dog </a:t>
            </a:r>
            <a:r>
              <a:rPr lang="en-US" sz="2000" b="1" i="0" u="none" strike="noStrike" dirty="0">
                <a:solidFill>
                  <a:srgbClr val="18191C"/>
                </a:solidFill>
                <a:effectLst/>
                <a:latin typeface="DM Sans"/>
                <a:cs typeface="+mj-cs"/>
              </a:rPr>
              <a:t>imported from eastern Europe. The dog had apparently been </a:t>
            </a:r>
            <a:r>
              <a:rPr lang="en-US" sz="2000" b="1" i="0" u="none" strike="noStrike" dirty="0">
                <a:solidFill>
                  <a:srgbClr val="18191C"/>
                </a:solidFill>
                <a:effectLst/>
                <a:highlight>
                  <a:srgbClr val="FFFF00"/>
                </a:highlight>
                <a:latin typeface="DM Sans"/>
                <a:cs typeface="+mj-cs"/>
              </a:rPr>
              <a:t>neutered</a:t>
            </a:r>
            <a:r>
              <a:rPr lang="en-US" sz="2000" b="1" i="0" u="none" strike="noStrike" dirty="0">
                <a:solidFill>
                  <a:srgbClr val="18191C"/>
                </a:solidFill>
                <a:effectLst/>
                <a:latin typeface="DM Sans"/>
                <a:cs typeface="+mj-cs"/>
              </a:rPr>
              <a:t> and the vet suspects an </a:t>
            </a:r>
            <a:r>
              <a:rPr lang="en-US" sz="2000" b="1" i="0" u="none" strike="noStrike" dirty="0">
                <a:solidFill>
                  <a:srgbClr val="18191C"/>
                </a:solidFill>
                <a:effectLst/>
                <a:highlight>
                  <a:srgbClr val="FFFF00"/>
                </a:highlight>
                <a:latin typeface="DM Sans"/>
                <a:cs typeface="+mj-cs"/>
              </a:rPr>
              <a:t>ovarian remnant syndrome</a:t>
            </a:r>
            <a:r>
              <a:rPr lang="en-US" sz="2000" b="1" i="0" u="none" strike="noStrike" dirty="0">
                <a:solidFill>
                  <a:srgbClr val="18191C"/>
                </a:solidFill>
                <a:effectLst/>
                <a:latin typeface="DM Sans"/>
                <a:cs typeface="+mj-cs"/>
              </a:rPr>
              <a:t> as a cause of the vaginal discharge.</a:t>
            </a:r>
          </a:p>
          <a:p>
            <a:pPr marR="0" lvl="0" algn="l" defTabSz="914400" rtl="0" eaLnBrk="0" fontAlgn="base" latinLnBrk="0" hangingPunct="0">
              <a:lnSpc>
                <a:spcPct val="100000"/>
              </a:lnSpc>
              <a:spcBef>
                <a:spcPct val="0"/>
              </a:spcBef>
              <a:spcAft>
                <a:spcPct val="0"/>
              </a:spcAft>
              <a:buClrTx/>
              <a:buSzTx/>
              <a:tabLst/>
            </a:pPr>
            <a:r>
              <a:rPr kumimoji="0" lang="fa-IR" altLang="fa-IR" sz="2000" b="0" i="0" u="none" strike="noStrike" cap="none" normalizeH="0" baseline="0" dirty="0">
                <a:ln>
                  <a:noFill/>
                </a:ln>
                <a:solidFill>
                  <a:schemeClr val="tx1"/>
                </a:solidFill>
                <a:effectLst/>
                <a:latin typeface="Arial" panose="020B0604020202020204" pitchFamily="34" charset="0"/>
                <a:cs typeface="+mj-cs"/>
              </a:rPr>
              <a:t>The submitted smear is moderately cellular with adequate preservation</a:t>
            </a:r>
            <a:r>
              <a:rPr kumimoji="0" lang="en-US" altLang="fa-IR" sz="2000" b="0" i="0" u="none" strike="noStrike" cap="none" normalizeH="0" baseline="0" dirty="0">
                <a:ln>
                  <a:noFill/>
                </a:ln>
                <a:solidFill>
                  <a:schemeClr val="tx1"/>
                </a:solidFill>
                <a:effectLst/>
                <a:latin typeface="Arial" panose="020B0604020202020204" pitchFamily="34" charset="0"/>
                <a:cs typeface="+mj-cs"/>
              </a:rPr>
              <a:t>.</a:t>
            </a:r>
          </a:p>
          <a:p>
            <a:pPr marR="0" lvl="0" algn="l" defTabSz="914400" rtl="0" eaLnBrk="0" fontAlgn="base" latinLnBrk="0" hangingPunct="0">
              <a:lnSpc>
                <a:spcPct val="100000"/>
              </a:lnSpc>
              <a:spcBef>
                <a:spcPct val="0"/>
              </a:spcBef>
              <a:spcAft>
                <a:spcPct val="0"/>
              </a:spcAft>
              <a:buClrTx/>
              <a:buSzTx/>
              <a:tabLst/>
            </a:pPr>
            <a:r>
              <a:rPr kumimoji="0" lang="fa-IR" altLang="fa-IR" sz="2000" b="0" i="0" u="none" strike="noStrike" cap="none" normalizeH="0" baseline="0" dirty="0">
                <a:ln>
                  <a:noFill/>
                </a:ln>
                <a:solidFill>
                  <a:schemeClr val="tx1"/>
                </a:solidFill>
                <a:effectLst/>
                <a:latin typeface="Arial" panose="020B0604020202020204" pitchFamily="34" charset="0"/>
                <a:cs typeface="+mj-cs"/>
              </a:rPr>
              <a:t>The background is lightly basophilic with moderate numbers of red blood cell.</a:t>
            </a:r>
            <a:endParaRPr kumimoji="0" lang="en-US" altLang="fa-IR" sz="2000" b="0" i="0" u="none" strike="noStrike" cap="none" normalizeH="0" baseline="0" dirty="0">
              <a:ln>
                <a:noFill/>
              </a:ln>
              <a:solidFill>
                <a:schemeClr val="tx1"/>
              </a:solidFill>
              <a:effectLst/>
              <a:latin typeface="Arial" panose="020B0604020202020204" pitchFamily="34" charset="0"/>
              <a:cs typeface="+mj-cs"/>
            </a:endParaRPr>
          </a:p>
          <a:p>
            <a:pPr eaLnBrk="0" fontAlgn="base" hangingPunct="0">
              <a:lnSpc>
                <a:spcPct val="100000"/>
              </a:lnSpc>
              <a:spcBef>
                <a:spcPct val="0"/>
              </a:spcBef>
              <a:spcAft>
                <a:spcPct val="0"/>
              </a:spcAft>
            </a:pPr>
            <a:r>
              <a:rPr kumimoji="0" lang="fa-IR" altLang="fa-IR" sz="2000" b="0" i="0" u="none" strike="noStrike" cap="none" normalizeH="0" baseline="0" dirty="0">
                <a:ln>
                  <a:noFill/>
                </a:ln>
                <a:solidFill>
                  <a:schemeClr val="tx1"/>
                </a:solidFill>
                <a:effectLst/>
                <a:latin typeface="Arial" panose="020B0604020202020204" pitchFamily="34" charset="0"/>
              </a:rPr>
              <a:t>A main population of discrete, round cells exists, together with a few superficial vaginal squamous epithelial cells (black arrows) and rare neutrophils.</a:t>
            </a:r>
          </a:p>
        </p:txBody>
      </p:sp>
      <p:pic>
        <p:nvPicPr>
          <p:cNvPr id="9" name="Picture 8">
            <a:extLst>
              <a:ext uri="{FF2B5EF4-FFF2-40B4-BE49-F238E27FC236}">
                <a16:creationId xmlns:a16="http://schemas.microsoft.com/office/drawing/2014/main" id="{625E1C43-1F2C-4A62-A67B-AFA199305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275" y="3953252"/>
            <a:ext cx="3006725" cy="2871143"/>
          </a:xfrm>
          <a:prstGeom prst="rect">
            <a:avLst/>
          </a:prstGeom>
        </p:spPr>
      </p:pic>
      <p:pic>
        <p:nvPicPr>
          <p:cNvPr id="7174" name="Picture 6" descr="Case study of a young dog with haemorrhagic vaginal discharge">
            <a:extLst>
              <a:ext uri="{FF2B5EF4-FFF2-40B4-BE49-F238E27FC236}">
                <a16:creationId xmlns:a16="http://schemas.microsoft.com/office/drawing/2014/main" id="{CA9B5A59-3D64-4D69-B73A-802C8C9B4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570" y="3940552"/>
            <a:ext cx="5471556" cy="287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021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8559C5-1504-4B15-9B43-CD0AB084E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3694" y="-1"/>
            <a:ext cx="3491753" cy="3491753"/>
          </a:xfrm>
          <a:prstGeom prst="rect">
            <a:avLst/>
          </a:prstGeom>
        </p:spPr>
      </p:pic>
      <p:pic>
        <p:nvPicPr>
          <p:cNvPr id="7" name="Picture 6">
            <a:extLst>
              <a:ext uri="{FF2B5EF4-FFF2-40B4-BE49-F238E27FC236}">
                <a16:creationId xmlns:a16="http://schemas.microsoft.com/office/drawing/2014/main" id="{37F0DE83-6BF1-498F-8FB5-79D3B637C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436"/>
            <a:ext cx="3564107" cy="3564107"/>
          </a:xfrm>
          <a:prstGeom prst="rect">
            <a:avLst/>
          </a:prstGeom>
        </p:spPr>
      </p:pic>
      <p:pic>
        <p:nvPicPr>
          <p:cNvPr id="9" name="Picture 8">
            <a:extLst>
              <a:ext uri="{FF2B5EF4-FFF2-40B4-BE49-F238E27FC236}">
                <a16:creationId xmlns:a16="http://schemas.microsoft.com/office/drawing/2014/main" id="{C6913E90-F501-4D52-A32D-AE64CFCDA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8318"/>
            <a:ext cx="3550659" cy="3550659"/>
          </a:xfrm>
          <a:prstGeom prst="rect">
            <a:avLst/>
          </a:prstGeom>
        </p:spPr>
      </p:pic>
      <p:pic>
        <p:nvPicPr>
          <p:cNvPr id="11" name="Picture 10">
            <a:extLst>
              <a:ext uri="{FF2B5EF4-FFF2-40B4-BE49-F238E27FC236}">
                <a16:creationId xmlns:a16="http://schemas.microsoft.com/office/drawing/2014/main" id="{F44866D0-A685-4A7E-8410-C71988915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246" y="3348318"/>
            <a:ext cx="3491754" cy="3491754"/>
          </a:xfrm>
          <a:prstGeom prst="rect">
            <a:avLst/>
          </a:prstGeom>
        </p:spPr>
      </p:pic>
      <p:pic>
        <p:nvPicPr>
          <p:cNvPr id="13" name="Picture 12">
            <a:extLst>
              <a:ext uri="{FF2B5EF4-FFF2-40B4-BE49-F238E27FC236}">
                <a16:creationId xmlns:a16="http://schemas.microsoft.com/office/drawing/2014/main" id="{03EF8EB7-85F0-4E9C-8767-0D286CB577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3128" y="900954"/>
            <a:ext cx="5190566" cy="5190566"/>
          </a:xfrm>
          <a:prstGeom prst="rect">
            <a:avLst/>
          </a:prstGeom>
        </p:spPr>
      </p:pic>
    </p:spTree>
    <p:extLst>
      <p:ext uri="{BB962C8B-B14F-4D97-AF65-F5344CB8AC3E}">
        <p14:creationId xmlns:p14="http://schemas.microsoft.com/office/powerpoint/2010/main" val="832806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8FB2-FEC6-41CE-A404-71B231E5F656}"/>
              </a:ext>
            </a:extLst>
          </p:cNvPr>
          <p:cNvSpPr>
            <a:spLocks noGrp="1"/>
          </p:cNvSpPr>
          <p:nvPr>
            <p:ph type="title"/>
          </p:nvPr>
        </p:nvSpPr>
        <p:spPr/>
        <p:txBody>
          <a:bodyPr>
            <a:normAutofit/>
          </a:bodyPr>
          <a:lstStyle/>
          <a:p>
            <a:pPr algn="l"/>
            <a:r>
              <a:rPr lang="en-US" dirty="0"/>
              <a:t>Case 7: Ovarian remnant syndrome (ORS)</a:t>
            </a:r>
            <a:br>
              <a:rPr lang="en-US" dirty="0"/>
            </a:br>
            <a:r>
              <a:rPr lang="en-US" sz="1800" b="1" i="0" u="none" strike="noStrike" baseline="0" dirty="0">
                <a:latin typeface="KievitOT-Bold"/>
              </a:rPr>
              <a:t>Clinical Theriogenology 2022; 14: 370</a:t>
            </a:r>
            <a:br>
              <a:rPr lang="en-US" sz="1800" b="1" i="0" u="none" strike="noStrike" baseline="0" dirty="0">
                <a:latin typeface="KievitOT-Bold"/>
              </a:rPr>
            </a:br>
            <a:r>
              <a:rPr lang="sv-SE" sz="1800" b="1" i="0" u="none" strike="noStrike" baseline="0" dirty="0">
                <a:latin typeface="GiovanniStd-Bold"/>
              </a:rPr>
              <a:t>Ovarian remnant syndrome in small </a:t>
            </a:r>
            <a:r>
              <a:rPr lang="de-DE" sz="1800" b="1" i="0" u="none" strike="noStrike" baseline="0" dirty="0">
                <a:latin typeface="GiovanniStd-Bold"/>
              </a:rPr>
              <a:t>animals: case series</a:t>
            </a:r>
            <a:endParaRPr lang="fa-IR" dirty="0"/>
          </a:p>
        </p:txBody>
      </p:sp>
      <p:sp>
        <p:nvSpPr>
          <p:cNvPr id="3" name="Content Placeholder 2">
            <a:extLst>
              <a:ext uri="{FF2B5EF4-FFF2-40B4-BE49-F238E27FC236}">
                <a16:creationId xmlns:a16="http://schemas.microsoft.com/office/drawing/2014/main" id="{DF25CE5A-122B-4718-8361-E1EC45D28ACF}"/>
              </a:ext>
            </a:extLst>
          </p:cNvPr>
          <p:cNvSpPr>
            <a:spLocks noGrp="1"/>
          </p:cNvSpPr>
          <p:nvPr>
            <p:ph idx="1"/>
          </p:nvPr>
        </p:nvSpPr>
        <p:spPr/>
        <p:txBody>
          <a:bodyPr/>
          <a:lstStyle/>
          <a:p>
            <a:r>
              <a:rPr lang="en-US" dirty="0"/>
              <a:t>History</a:t>
            </a:r>
          </a:p>
          <a:p>
            <a:r>
              <a:rPr lang="en-US" dirty="0"/>
              <a:t>Clinical signs</a:t>
            </a:r>
          </a:p>
          <a:p>
            <a:r>
              <a:rPr lang="en-US" dirty="0"/>
              <a:t>Estrous signs: vaginal secretions</a:t>
            </a:r>
          </a:p>
          <a:p>
            <a:r>
              <a:rPr lang="en-US" dirty="0"/>
              <a:t>Vaginal cytology</a:t>
            </a:r>
            <a:endParaRPr lang="fa-IR" dirty="0"/>
          </a:p>
        </p:txBody>
      </p:sp>
      <p:pic>
        <p:nvPicPr>
          <p:cNvPr id="5" name="Picture 4">
            <a:extLst>
              <a:ext uri="{FF2B5EF4-FFF2-40B4-BE49-F238E27FC236}">
                <a16:creationId xmlns:a16="http://schemas.microsoft.com/office/drawing/2014/main" id="{7D2A72F9-AEAE-4DF1-A41A-93806F31CC92}"/>
              </a:ext>
            </a:extLst>
          </p:cNvPr>
          <p:cNvPicPr>
            <a:picLocks noChangeAspect="1"/>
          </p:cNvPicPr>
          <p:nvPr/>
        </p:nvPicPr>
        <p:blipFill>
          <a:blip r:embed="rId2"/>
          <a:stretch>
            <a:fillRect/>
          </a:stretch>
        </p:blipFill>
        <p:spPr>
          <a:xfrm>
            <a:off x="8837417" y="40037"/>
            <a:ext cx="3305505" cy="6729063"/>
          </a:xfrm>
          <a:prstGeom prst="rect">
            <a:avLst/>
          </a:prstGeom>
        </p:spPr>
      </p:pic>
    </p:spTree>
    <p:extLst>
      <p:ext uri="{BB962C8B-B14F-4D97-AF65-F5344CB8AC3E}">
        <p14:creationId xmlns:p14="http://schemas.microsoft.com/office/powerpoint/2010/main" val="3280086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99BE72-7DAB-419D-946A-BB4B578C954A}"/>
              </a:ext>
            </a:extLst>
          </p:cNvPr>
          <p:cNvPicPr>
            <a:picLocks noChangeAspect="1"/>
          </p:cNvPicPr>
          <p:nvPr/>
        </p:nvPicPr>
        <p:blipFill>
          <a:blip r:embed="rId2"/>
          <a:stretch>
            <a:fillRect/>
          </a:stretch>
        </p:blipFill>
        <p:spPr>
          <a:xfrm>
            <a:off x="181768" y="0"/>
            <a:ext cx="5173664" cy="6858000"/>
          </a:xfrm>
          <a:prstGeom prst="rect">
            <a:avLst/>
          </a:prstGeom>
        </p:spPr>
      </p:pic>
      <p:pic>
        <p:nvPicPr>
          <p:cNvPr id="9" name="Picture 8">
            <a:extLst>
              <a:ext uri="{FF2B5EF4-FFF2-40B4-BE49-F238E27FC236}">
                <a16:creationId xmlns:a16="http://schemas.microsoft.com/office/drawing/2014/main" id="{286DF28A-EA28-4823-B4A5-C70CB82AEBDF}"/>
              </a:ext>
            </a:extLst>
          </p:cNvPr>
          <p:cNvPicPr>
            <a:picLocks noChangeAspect="1"/>
          </p:cNvPicPr>
          <p:nvPr/>
        </p:nvPicPr>
        <p:blipFill>
          <a:blip r:embed="rId3"/>
          <a:stretch>
            <a:fillRect/>
          </a:stretch>
        </p:blipFill>
        <p:spPr>
          <a:xfrm>
            <a:off x="6321856" y="0"/>
            <a:ext cx="5237887" cy="6858000"/>
          </a:xfrm>
          <a:prstGeom prst="rect">
            <a:avLst/>
          </a:prstGeom>
        </p:spPr>
      </p:pic>
    </p:spTree>
    <p:extLst>
      <p:ext uri="{BB962C8B-B14F-4D97-AF65-F5344CB8AC3E}">
        <p14:creationId xmlns:p14="http://schemas.microsoft.com/office/powerpoint/2010/main" val="2060446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DCEEE-7587-43EB-A2E6-21EC30052847}"/>
              </a:ext>
            </a:extLst>
          </p:cNvPr>
          <p:cNvPicPr>
            <a:picLocks noChangeAspect="1"/>
          </p:cNvPicPr>
          <p:nvPr/>
        </p:nvPicPr>
        <p:blipFill>
          <a:blip r:embed="rId2"/>
          <a:stretch>
            <a:fillRect/>
          </a:stretch>
        </p:blipFill>
        <p:spPr>
          <a:xfrm>
            <a:off x="1232223" y="1522923"/>
            <a:ext cx="10112830" cy="407477"/>
          </a:xfrm>
          <a:prstGeom prst="rect">
            <a:avLst/>
          </a:prstGeom>
        </p:spPr>
      </p:pic>
      <p:pic>
        <p:nvPicPr>
          <p:cNvPr id="5" name="Picture 4">
            <a:extLst>
              <a:ext uri="{FF2B5EF4-FFF2-40B4-BE49-F238E27FC236}">
                <a16:creationId xmlns:a16="http://schemas.microsoft.com/office/drawing/2014/main" id="{ACFB721C-88E5-41D3-BB6B-F84DCC513891}"/>
              </a:ext>
            </a:extLst>
          </p:cNvPr>
          <p:cNvPicPr>
            <a:picLocks noChangeAspect="1"/>
          </p:cNvPicPr>
          <p:nvPr/>
        </p:nvPicPr>
        <p:blipFill>
          <a:blip r:embed="rId3"/>
          <a:stretch>
            <a:fillRect/>
          </a:stretch>
        </p:blipFill>
        <p:spPr>
          <a:xfrm>
            <a:off x="1297661" y="1769604"/>
            <a:ext cx="10210476" cy="1773695"/>
          </a:xfrm>
          <a:prstGeom prst="rect">
            <a:avLst/>
          </a:prstGeom>
        </p:spPr>
      </p:pic>
    </p:spTree>
    <p:extLst>
      <p:ext uri="{BB962C8B-B14F-4D97-AF65-F5344CB8AC3E}">
        <p14:creationId xmlns:p14="http://schemas.microsoft.com/office/powerpoint/2010/main" val="2026296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87305-D5BD-44BF-8C89-221923C35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0033"/>
            <a:ext cx="6583680" cy="4971011"/>
          </a:xfrm>
          <a:prstGeom prst="rect">
            <a:avLst/>
          </a:prstGeom>
        </p:spPr>
      </p:pic>
      <p:pic>
        <p:nvPicPr>
          <p:cNvPr id="7" name="Picture 6">
            <a:extLst>
              <a:ext uri="{FF2B5EF4-FFF2-40B4-BE49-F238E27FC236}">
                <a16:creationId xmlns:a16="http://schemas.microsoft.com/office/drawing/2014/main" id="{3A664BDF-B70A-4998-BD11-EFDE9237A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069" y="1330033"/>
            <a:ext cx="6616931" cy="4971011"/>
          </a:xfrm>
          <a:prstGeom prst="rect">
            <a:avLst/>
          </a:prstGeom>
        </p:spPr>
      </p:pic>
    </p:spTree>
    <p:extLst>
      <p:ext uri="{BB962C8B-B14F-4D97-AF65-F5344CB8AC3E}">
        <p14:creationId xmlns:p14="http://schemas.microsoft.com/office/powerpoint/2010/main" val="3810253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94E011-594A-44E8-A84B-1E074C06982B}"/>
              </a:ext>
            </a:extLst>
          </p:cNvPr>
          <p:cNvSpPr txBox="1"/>
          <p:nvPr/>
        </p:nvSpPr>
        <p:spPr>
          <a:xfrm>
            <a:off x="941292" y="437980"/>
            <a:ext cx="8996083" cy="1200329"/>
          </a:xfrm>
          <a:prstGeom prst="rect">
            <a:avLst/>
          </a:prstGeom>
          <a:noFill/>
        </p:spPr>
        <p:txBody>
          <a:bodyPr wrap="square">
            <a:spAutoFit/>
          </a:bodyPr>
          <a:lstStyle/>
          <a:p>
            <a:r>
              <a:rPr lang="en-US" dirty="0"/>
              <a:t>CASE 6: A 10-year-old entire female Boxer presented with a history of persistent estrus and a hemorrhagic vulvar discharge. Abdominal ultrasound revealed a 7 cm left ovarian solid mass. An FNA from the ovarian mass was collected. Smears of the aspirate are shown (15a–c; Diff-</a:t>
            </a:r>
            <a:r>
              <a:rPr lang="en-US" dirty="0" err="1"/>
              <a:t>Quik</a:t>
            </a:r>
            <a:r>
              <a:rPr lang="en-US" dirty="0"/>
              <a:t>®, ×20, ×40, and ×10, respectively).</a:t>
            </a:r>
            <a:endParaRPr lang="fa-IR" dirty="0"/>
          </a:p>
        </p:txBody>
      </p:sp>
      <p:pic>
        <p:nvPicPr>
          <p:cNvPr id="5" name="Picture 4">
            <a:extLst>
              <a:ext uri="{FF2B5EF4-FFF2-40B4-BE49-F238E27FC236}">
                <a16:creationId xmlns:a16="http://schemas.microsoft.com/office/drawing/2014/main" id="{55AB99A3-789B-481F-A64E-A8B1B0AFB26B}"/>
              </a:ext>
            </a:extLst>
          </p:cNvPr>
          <p:cNvPicPr>
            <a:picLocks noChangeAspect="1"/>
          </p:cNvPicPr>
          <p:nvPr/>
        </p:nvPicPr>
        <p:blipFill>
          <a:blip r:embed="rId2"/>
          <a:stretch>
            <a:fillRect/>
          </a:stretch>
        </p:blipFill>
        <p:spPr>
          <a:xfrm>
            <a:off x="20664" y="1784128"/>
            <a:ext cx="4921030" cy="3056813"/>
          </a:xfrm>
          <a:prstGeom prst="rect">
            <a:avLst/>
          </a:prstGeom>
        </p:spPr>
      </p:pic>
      <p:pic>
        <p:nvPicPr>
          <p:cNvPr id="7" name="Picture 6">
            <a:extLst>
              <a:ext uri="{FF2B5EF4-FFF2-40B4-BE49-F238E27FC236}">
                <a16:creationId xmlns:a16="http://schemas.microsoft.com/office/drawing/2014/main" id="{4B3C5387-D984-4A37-BCCE-6DC6DB4A8C28}"/>
              </a:ext>
            </a:extLst>
          </p:cNvPr>
          <p:cNvPicPr>
            <a:picLocks noChangeAspect="1"/>
          </p:cNvPicPr>
          <p:nvPr/>
        </p:nvPicPr>
        <p:blipFill>
          <a:blip r:embed="rId3"/>
          <a:stretch>
            <a:fillRect/>
          </a:stretch>
        </p:blipFill>
        <p:spPr>
          <a:xfrm>
            <a:off x="2342226" y="4305734"/>
            <a:ext cx="3805435" cy="2469485"/>
          </a:xfrm>
          <a:prstGeom prst="rect">
            <a:avLst/>
          </a:prstGeom>
        </p:spPr>
      </p:pic>
      <p:pic>
        <p:nvPicPr>
          <p:cNvPr id="9" name="Picture 8">
            <a:extLst>
              <a:ext uri="{FF2B5EF4-FFF2-40B4-BE49-F238E27FC236}">
                <a16:creationId xmlns:a16="http://schemas.microsoft.com/office/drawing/2014/main" id="{3B3901DB-905C-4760-BE14-88A3A6E316BC}"/>
              </a:ext>
            </a:extLst>
          </p:cNvPr>
          <p:cNvPicPr>
            <a:picLocks noChangeAspect="1"/>
          </p:cNvPicPr>
          <p:nvPr/>
        </p:nvPicPr>
        <p:blipFill>
          <a:blip r:embed="rId4"/>
          <a:stretch>
            <a:fillRect/>
          </a:stretch>
        </p:blipFill>
        <p:spPr>
          <a:xfrm>
            <a:off x="6147661" y="2146515"/>
            <a:ext cx="6044339" cy="4711485"/>
          </a:xfrm>
          <a:prstGeom prst="rect">
            <a:avLst/>
          </a:prstGeom>
        </p:spPr>
      </p:pic>
    </p:spTree>
    <p:extLst>
      <p:ext uri="{BB962C8B-B14F-4D97-AF65-F5344CB8AC3E}">
        <p14:creationId xmlns:p14="http://schemas.microsoft.com/office/powerpoint/2010/main" val="1089021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4645BA-9DD0-B7C6-A09C-630462425F54}"/>
              </a:ext>
            </a:extLst>
          </p:cNvPr>
          <p:cNvPicPr>
            <a:picLocks noChangeAspect="1"/>
          </p:cNvPicPr>
          <p:nvPr/>
        </p:nvPicPr>
        <p:blipFill>
          <a:blip r:embed="rId2"/>
          <a:stretch>
            <a:fillRect/>
          </a:stretch>
        </p:blipFill>
        <p:spPr>
          <a:xfrm>
            <a:off x="433849" y="431377"/>
            <a:ext cx="11324301" cy="5570703"/>
          </a:xfrm>
          <a:prstGeom prst="rect">
            <a:avLst/>
          </a:prstGeom>
        </p:spPr>
      </p:pic>
    </p:spTree>
    <p:extLst>
      <p:ext uri="{BB962C8B-B14F-4D97-AF65-F5344CB8AC3E}">
        <p14:creationId xmlns:p14="http://schemas.microsoft.com/office/powerpoint/2010/main" val="413939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DEB12-DE46-AF7D-C413-360BEE246D87}"/>
              </a:ext>
            </a:extLst>
          </p:cNvPr>
          <p:cNvPicPr>
            <a:picLocks noChangeAspect="1"/>
          </p:cNvPicPr>
          <p:nvPr/>
        </p:nvPicPr>
        <p:blipFill>
          <a:blip r:embed="rId2"/>
          <a:stretch>
            <a:fillRect/>
          </a:stretch>
        </p:blipFill>
        <p:spPr>
          <a:xfrm>
            <a:off x="220470" y="0"/>
            <a:ext cx="9204581" cy="4359729"/>
          </a:xfrm>
          <a:prstGeom prst="rect">
            <a:avLst/>
          </a:prstGeom>
        </p:spPr>
      </p:pic>
      <p:pic>
        <p:nvPicPr>
          <p:cNvPr id="5" name="Picture 4">
            <a:extLst>
              <a:ext uri="{FF2B5EF4-FFF2-40B4-BE49-F238E27FC236}">
                <a16:creationId xmlns:a16="http://schemas.microsoft.com/office/drawing/2014/main" id="{3757BF50-6400-D42D-6432-1675255A73AA}"/>
              </a:ext>
            </a:extLst>
          </p:cNvPr>
          <p:cNvPicPr>
            <a:picLocks noChangeAspect="1"/>
          </p:cNvPicPr>
          <p:nvPr/>
        </p:nvPicPr>
        <p:blipFill>
          <a:blip r:embed="rId3"/>
          <a:stretch>
            <a:fillRect/>
          </a:stretch>
        </p:blipFill>
        <p:spPr>
          <a:xfrm>
            <a:off x="3705643" y="2285999"/>
            <a:ext cx="8486357" cy="4477009"/>
          </a:xfrm>
          <a:prstGeom prst="rect">
            <a:avLst/>
          </a:prstGeom>
        </p:spPr>
      </p:pic>
    </p:spTree>
    <p:extLst>
      <p:ext uri="{BB962C8B-B14F-4D97-AF65-F5344CB8AC3E}">
        <p14:creationId xmlns:p14="http://schemas.microsoft.com/office/powerpoint/2010/main" val="20821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A640-5D49-4200-8966-E6D00DE47849}"/>
              </a:ext>
            </a:extLst>
          </p:cNvPr>
          <p:cNvSpPr>
            <a:spLocks noGrp="1"/>
          </p:cNvSpPr>
          <p:nvPr>
            <p:ph type="title"/>
          </p:nvPr>
        </p:nvSpPr>
        <p:spPr/>
        <p:txBody>
          <a:bodyPr/>
          <a:lstStyle/>
          <a:p>
            <a:r>
              <a:rPr lang="en-US" dirty="0"/>
              <a:t>Continue case 1</a:t>
            </a:r>
            <a:endParaRPr lang="fa-IR" dirty="0"/>
          </a:p>
        </p:txBody>
      </p:sp>
      <p:sp>
        <p:nvSpPr>
          <p:cNvPr id="3" name="Content Placeholder 2">
            <a:extLst>
              <a:ext uri="{FF2B5EF4-FFF2-40B4-BE49-F238E27FC236}">
                <a16:creationId xmlns:a16="http://schemas.microsoft.com/office/drawing/2014/main" id="{1686A503-685C-45DF-80C7-5248833B30DD}"/>
              </a:ext>
            </a:extLst>
          </p:cNvPr>
          <p:cNvSpPr>
            <a:spLocks noGrp="1"/>
          </p:cNvSpPr>
          <p:nvPr>
            <p:ph idx="1"/>
          </p:nvPr>
        </p:nvSpPr>
        <p:spPr/>
        <p:txBody>
          <a:bodyPr/>
          <a:lstStyle/>
          <a:p>
            <a:pPr algn="l"/>
            <a:r>
              <a:rPr lang="de-DE" sz="1800" b="0" i="0" u="none" strike="noStrike" baseline="0" dirty="0">
                <a:solidFill>
                  <a:srgbClr val="272627"/>
                </a:solidFill>
                <a:latin typeface="ACaslon-Regular"/>
              </a:rPr>
              <a:t>On abdominal ultrasonography, a 15 × 18–mm </a:t>
            </a:r>
            <a:r>
              <a:rPr lang="en-US" sz="1800" b="0" i="0" u="none" strike="noStrike" baseline="0" dirty="0">
                <a:solidFill>
                  <a:srgbClr val="272627"/>
                </a:solidFill>
                <a:latin typeface="ACaslon-Regular"/>
              </a:rPr>
              <a:t>cystic mass was noted caudolateral to the right kidney (</a:t>
            </a:r>
            <a:r>
              <a:rPr lang="en-US" sz="1800" b="1" i="0" u="none" strike="noStrike" baseline="0" dirty="0">
                <a:solidFill>
                  <a:srgbClr val="272627"/>
                </a:solidFill>
                <a:latin typeface="ACaslon-Semibold"/>
              </a:rPr>
              <a:t>Figure 1C</a:t>
            </a:r>
            <a:r>
              <a:rPr lang="en-US" sz="1800" b="0" i="0" u="none" strike="noStrike" baseline="0" dirty="0">
                <a:solidFill>
                  <a:srgbClr val="272627"/>
                </a:solidFill>
                <a:latin typeface="ACaslon-Regular"/>
              </a:rPr>
              <a:t>). A second mass (</a:t>
            </a:r>
            <a:r>
              <a:rPr lang="en-US" sz="1800" b="1" i="0" u="none" strike="noStrike" baseline="0" dirty="0">
                <a:solidFill>
                  <a:srgbClr val="272627"/>
                </a:solidFill>
                <a:latin typeface="ACaslon-Semibold"/>
              </a:rPr>
              <a:t>Figure 1D</a:t>
            </a:r>
            <a:r>
              <a:rPr lang="en-US" sz="1800" b="0" i="0" u="none" strike="noStrike" baseline="0" dirty="0">
                <a:solidFill>
                  <a:srgbClr val="272627"/>
                </a:solidFill>
                <a:latin typeface="ACaslon-Regular"/>
              </a:rPr>
              <a:t>) located dorsal to the urinary bladder and measuring 4.39 </a:t>
            </a:r>
            <a:r>
              <a:rPr lang="en-US" sz="1800" b="0" i="0" u="none" strike="noStrike" baseline="0" dirty="0">
                <a:solidFill>
                  <a:srgbClr val="272627"/>
                </a:solidFill>
                <a:latin typeface="Symbol" panose="05050102010706020507" pitchFamily="18" charset="2"/>
              </a:rPr>
              <a:t>. </a:t>
            </a:r>
            <a:r>
              <a:rPr lang="en-US" sz="1800" b="0" i="0" u="none" strike="noStrike" baseline="0" dirty="0">
                <a:solidFill>
                  <a:srgbClr val="272627"/>
                </a:solidFill>
                <a:latin typeface="ACaslon-Regular"/>
              </a:rPr>
              <a:t>2.72 cm high (sagittal view) was filled </a:t>
            </a:r>
            <a:r>
              <a:rPr lang="it-IT" sz="1800" b="0" i="0" u="none" strike="noStrike" baseline="0" dirty="0">
                <a:solidFill>
                  <a:srgbClr val="272627"/>
                </a:solidFill>
                <a:latin typeface="ACaslon-Regular"/>
              </a:rPr>
              <a:t>with flocculent fluid. </a:t>
            </a:r>
            <a:r>
              <a:rPr lang="it-IT" sz="1800" b="0" i="1" u="none" strike="noStrike" baseline="0" dirty="0">
                <a:solidFill>
                  <a:srgbClr val="272627"/>
                </a:solidFill>
                <a:latin typeface="ACaslon-Italic"/>
              </a:rPr>
              <a:t>Escherichia coli </a:t>
            </a:r>
            <a:r>
              <a:rPr lang="it-IT" sz="1800" b="0" i="0" u="none" strike="noStrike" baseline="0" dirty="0">
                <a:solidFill>
                  <a:srgbClr val="272627"/>
                </a:solidFill>
                <a:latin typeface="ACaslon-Regular"/>
              </a:rPr>
              <a:t>organisms </a:t>
            </a:r>
            <a:r>
              <a:rPr lang="en-US" sz="1800" b="0" i="0" u="none" strike="noStrike" baseline="0" dirty="0">
                <a:solidFill>
                  <a:srgbClr val="272627"/>
                </a:solidFill>
                <a:latin typeface="ACaslon-Regular"/>
              </a:rPr>
              <a:t>were isolated on aerobic culture of the vagina.</a:t>
            </a:r>
            <a:endParaRPr lang="fa-IR" dirty="0"/>
          </a:p>
        </p:txBody>
      </p:sp>
      <p:pic>
        <p:nvPicPr>
          <p:cNvPr id="5" name="Picture 4">
            <a:extLst>
              <a:ext uri="{FF2B5EF4-FFF2-40B4-BE49-F238E27FC236}">
                <a16:creationId xmlns:a16="http://schemas.microsoft.com/office/drawing/2014/main" id="{AA5BF5FA-F53A-4DD1-9C28-028D2D8B33D5}"/>
              </a:ext>
            </a:extLst>
          </p:cNvPr>
          <p:cNvPicPr>
            <a:picLocks noChangeAspect="1"/>
          </p:cNvPicPr>
          <p:nvPr/>
        </p:nvPicPr>
        <p:blipFill>
          <a:blip r:embed="rId2"/>
          <a:stretch>
            <a:fillRect/>
          </a:stretch>
        </p:blipFill>
        <p:spPr>
          <a:xfrm>
            <a:off x="2583934" y="2998491"/>
            <a:ext cx="4172466" cy="3720141"/>
          </a:xfrm>
          <a:prstGeom prst="rect">
            <a:avLst/>
          </a:prstGeom>
        </p:spPr>
      </p:pic>
      <p:pic>
        <p:nvPicPr>
          <p:cNvPr id="7" name="Picture 6">
            <a:extLst>
              <a:ext uri="{FF2B5EF4-FFF2-40B4-BE49-F238E27FC236}">
                <a16:creationId xmlns:a16="http://schemas.microsoft.com/office/drawing/2014/main" id="{AE1EDA32-7BCC-4C74-9A0D-FCEB7D9D4553}"/>
              </a:ext>
            </a:extLst>
          </p:cNvPr>
          <p:cNvPicPr>
            <a:picLocks noChangeAspect="1"/>
          </p:cNvPicPr>
          <p:nvPr/>
        </p:nvPicPr>
        <p:blipFill>
          <a:blip r:embed="rId3"/>
          <a:stretch>
            <a:fillRect/>
          </a:stretch>
        </p:blipFill>
        <p:spPr>
          <a:xfrm>
            <a:off x="7072392" y="2989020"/>
            <a:ext cx="4256008" cy="3752006"/>
          </a:xfrm>
          <a:prstGeom prst="rect">
            <a:avLst/>
          </a:prstGeom>
        </p:spPr>
      </p:pic>
      <p:pic>
        <p:nvPicPr>
          <p:cNvPr id="8" name="Picture 7">
            <a:extLst>
              <a:ext uri="{FF2B5EF4-FFF2-40B4-BE49-F238E27FC236}">
                <a16:creationId xmlns:a16="http://schemas.microsoft.com/office/drawing/2014/main" id="{2BEA14E6-2E2F-4F27-BFE8-9D66E271A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6812" y="24075"/>
            <a:ext cx="1645187" cy="1827986"/>
          </a:xfrm>
          <a:prstGeom prst="rect">
            <a:avLst/>
          </a:prstGeom>
        </p:spPr>
      </p:pic>
    </p:spTree>
    <p:extLst>
      <p:ext uri="{BB962C8B-B14F-4D97-AF65-F5344CB8AC3E}">
        <p14:creationId xmlns:p14="http://schemas.microsoft.com/office/powerpoint/2010/main" val="1968341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68C9E5-7958-466A-B4AA-6BC66876E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29386"/>
            <a:ext cx="6069243" cy="4559334"/>
          </a:xfrm>
          <a:prstGeom prst="rect">
            <a:avLst/>
          </a:prstGeom>
        </p:spPr>
      </p:pic>
      <p:pic>
        <p:nvPicPr>
          <p:cNvPr id="7" name="Picture 6">
            <a:extLst>
              <a:ext uri="{FF2B5EF4-FFF2-40B4-BE49-F238E27FC236}">
                <a16:creationId xmlns:a16="http://schemas.microsoft.com/office/drawing/2014/main" id="{F311B3D5-50B3-4003-A1D9-8ED1EE8A9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565" y="1725089"/>
            <a:ext cx="6129435" cy="4559334"/>
          </a:xfrm>
          <a:prstGeom prst="rect">
            <a:avLst/>
          </a:prstGeom>
        </p:spPr>
      </p:pic>
    </p:spTree>
    <p:extLst>
      <p:ext uri="{BB962C8B-B14F-4D97-AF65-F5344CB8AC3E}">
        <p14:creationId xmlns:p14="http://schemas.microsoft.com/office/powerpoint/2010/main" val="1589772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4C51-F769-4F8D-8A6E-9E2996506D98}"/>
              </a:ext>
            </a:extLst>
          </p:cNvPr>
          <p:cNvSpPr>
            <a:spLocks noGrp="1"/>
          </p:cNvSpPr>
          <p:nvPr>
            <p:ph type="title"/>
          </p:nvPr>
        </p:nvSpPr>
        <p:spPr/>
        <p:txBody>
          <a:bodyPr/>
          <a:lstStyle/>
          <a:p>
            <a:r>
              <a:rPr lang="en-US" dirty="0"/>
              <a:t>Continue case 1</a:t>
            </a:r>
            <a:endParaRPr lang="fa-IR" dirty="0"/>
          </a:p>
        </p:txBody>
      </p:sp>
      <p:sp>
        <p:nvSpPr>
          <p:cNvPr id="3" name="Content Placeholder 2">
            <a:extLst>
              <a:ext uri="{FF2B5EF4-FFF2-40B4-BE49-F238E27FC236}">
                <a16:creationId xmlns:a16="http://schemas.microsoft.com/office/drawing/2014/main" id="{30682403-6F00-4595-94C9-001A97E35F9B}"/>
              </a:ext>
            </a:extLst>
          </p:cNvPr>
          <p:cNvSpPr>
            <a:spLocks noGrp="1"/>
          </p:cNvSpPr>
          <p:nvPr>
            <p:ph idx="1"/>
          </p:nvPr>
        </p:nvSpPr>
        <p:spPr/>
        <p:txBody>
          <a:bodyPr/>
          <a:lstStyle/>
          <a:p>
            <a:pPr algn="l"/>
            <a:r>
              <a:rPr lang="en-US" sz="1800" b="0" i="0" u="none" strike="noStrike" baseline="0" dirty="0">
                <a:solidFill>
                  <a:srgbClr val="272627"/>
                </a:solidFill>
                <a:latin typeface="ACaslon-Regular"/>
              </a:rPr>
              <a:t>The perinephric mass and the uterine stump were removed via laparotomy (</a:t>
            </a:r>
            <a:r>
              <a:rPr lang="en-US" sz="1800" b="1" i="0" u="none" strike="noStrike" baseline="0" dirty="0">
                <a:solidFill>
                  <a:srgbClr val="272627"/>
                </a:solidFill>
                <a:latin typeface="ACaslon-Semibold"/>
              </a:rPr>
              <a:t>Figures 1E, 1F,</a:t>
            </a:r>
            <a:r>
              <a:rPr lang="en-US" sz="1800" b="0" i="0" u="none" strike="noStrike" baseline="0" dirty="0">
                <a:solidFill>
                  <a:srgbClr val="272627"/>
                </a:solidFill>
                <a:latin typeface="ACaslon-Regular"/>
              </a:rPr>
              <a:t> and </a:t>
            </a:r>
            <a:r>
              <a:rPr lang="en-US" sz="1800" b="1" i="0" u="none" strike="noStrike" baseline="0" dirty="0">
                <a:solidFill>
                  <a:srgbClr val="272627"/>
                </a:solidFill>
                <a:latin typeface="ACaslon-Semibold"/>
              </a:rPr>
              <a:t>1G</a:t>
            </a:r>
            <a:r>
              <a:rPr lang="en-US" sz="1800" b="0" i="0" u="none" strike="noStrike" baseline="0" dirty="0">
                <a:solidFill>
                  <a:srgbClr val="272627"/>
                </a:solidFill>
                <a:latin typeface="ACaslon-Regular"/>
              </a:rPr>
              <a:t>). Histopathology identified a luteoma originating from a right ovarian remnant as well as uterine stump pyometra with endometrial </a:t>
            </a:r>
            <a:r>
              <a:rPr lang="de-DE" sz="1800" b="0" i="0" u="none" strike="noStrike" baseline="0" dirty="0">
                <a:solidFill>
                  <a:srgbClr val="272627"/>
                </a:solidFill>
                <a:latin typeface="ACaslon-Regular"/>
              </a:rPr>
              <a:t>progesterone influence. </a:t>
            </a:r>
            <a:r>
              <a:rPr lang="en-US" sz="1800" b="0" i="0" u="none" strike="noStrike" baseline="0" dirty="0">
                <a:solidFill>
                  <a:srgbClr val="272627"/>
                </a:solidFill>
                <a:latin typeface="ACaslon-Regular"/>
              </a:rPr>
              <a:t>Progesterone assay indicated a level of 9.2 ng/mL (normal &gt;2 ng/mL), which is compatible with </a:t>
            </a:r>
            <a:r>
              <a:rPr lang="de-DE" sz="1800" b="0" i="0" u="none" strike="noStrike" baseline="0" dirty="0">
                <a:solidFill>
                  <a:srgbClr val="272627"/>
                </a:solidFill>
                <a:latin typeface="ACaslon-Regular"/>
              </a:rPr>
              <a:t>functional corpora lutea.</a:t>
            </a:r>
            <a:endParaRPr lang="fa-IR" dirty="0"/>
          </a:p>
        </p:txBody>
      </p:sp>
      <p:pic>
        <p:nvPicPr>
          <p:cNvPr id="5" name="Picture 4">
            <a:extLst>
              <a:ext uri="{FF2B5EF4-FFF2-40B4-BE49-F238E27FC236}">
                <a16:creationId xmlns:a16="http://schemas.microsoft.com/office/drawing/2014/main" id="{3A9DCFAE-109A-4E3D-B17E-E2BE18296F2F}"/>
              </a:ext>
            </a:extLst>
          </p:cNvPr>
          <p:cNvPicPr>
            <a:picLocks noChangeAspect="1"/>
          </p:cNvPicPr>
          <p:nvPr/>
        </p:nvPicPr>
        <p:blipFill>
          <a:blip r:embed="rId2"/>
          <a:stretch>
            <a:fillRect/>
          </a:stretch>
        </p:blipFill>
        <p:spPr>
          <a:xfrm>
            <a:off x="77491" y="3029918"/>
            <a:ext cx="4304200" cy="3789982"/>
          </a:xfrm>
          <a:prstGeom prst="rect">
            <a:avLst/>
          </a:prstGeom>
        </p:spPr>
      </p:pic>
      <p:pic>
        <p:nvPicPr>
          <p:cNvPr id="7" name="Picture 6">
            <a:extLst>
              <a:ext uri="{FF2B5EF4-FFF2-40B4-BE49-F238E27FC236}">
                <a16:creationId xmlns:a16="http://schemas.microsoft.com/office/drawing/2014/main" id="{AC5F2B4F-0D3A-4C83-93D8-E28D7A69394B}"/>
              </a:ext>
            </a:extLst>
          </p:cNvPr>
          <p:cNvPicPr>
            <a:picLocks noChangeAspect="1"/>
          </p:cNvPicPr>
          <p:nvPr/>
        </p:nvPicPr>
        <p:blipFill>
          <a:blip r:embed="rId3"/>
          <a:stretch>
            <a:fillRect/>
          </a:stretch>
        </p:blipFill>
        <p:spPr>
          <a:xfrm>
            <a:off x="4394391" y="3233118"/>
            <a:ext cx="4432515" cy="3587858"/>
          </a:xfrm>
          <a:prstGeom prst="rect">
            <a:avLst/>
          </a:prstGeom>
        </p:spPr>
      </p:pic>
      <p:pic>
        <p:nvPicPr>
          <p:cNvPr id="9" name="Picture 8">
            <a:extLst>
              <a:ext uri="{FF2B5EF4-FFF2-40B4-BE49-F238E27FC236}">
                <a16:creationId xmlns:a16="http://schemas.microsoft.com/office/drawing/2014/main" id="{7C1D4D40-94B0-4C73-B58D-FE4198636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606" y="4316413"/>
            <a:ext cx="3314294" cy="2489884"/>
          </a:xfrm>
          <a:prstGeom prst="rect">
            <a:avLst/>
          </a:prstGeom>
        </p:spPr>
      </p:pic>
      <p:pic>
        <p:nvPicPr>
          <p:cNvPr id="10" name="Picture 9">
            <a:extLst>
              <a:ext uri="{FF2B5EF4-FFF2-40B4-BE49-F238E27FC236}">
                <a16:creationId xmlns:a16="http://schemas.microsoft.com/office/drawing/2014/main" id="{2FF7F4E3-1563-4779-A0F0-F7E680A17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6812" y="24075"/>
            <a:ext cx="1645187" cy="1827986"/>
          </a:xfrm>
          <a:prstGeom prst="rect">
            <a:avLst/>
          </a:prstGeom>
        </p:spPr>
      </p:pic>
    </p:spTree>
    <p:extLst>
      <p:ext uri="{BB962C8B-B14F-4D97-AF65-F5344CB8AC3E}">
        <p14:creationId xmlns:p14="http://schemas.microsoft.com/office/powerpoint/2010/main" val="397054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7984DD-A247-4A1E-8E16-78E6DC35D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5554682" cy="4172989"/>
          </a:xfrm>
          <a:prstGeom prst="rect">
            <a:avLst/>
          </a:prstGeom>
        </p:spPr>
      </p:pic>
      <p:pic>
        <p:nvPicPr>
          <p:cNvPr id="7" name="Picture 6">
            <a:extLst>
              <a:ext uri="{FF2B5EF4-FFF2-40B4-BE49-F238E27FC236}">
                <a16:creationId xmlns:a16="http://schemas.microsoft.com/office/drawing/2014/main" id="{1D9A8E16-43CB-42E3-A657-B83660D46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036" y="-1"/>
            <a:ext cx="5614964" cy="4172989"/>
          </a:xfrm>
          <a:prstGeom prst="rect">
            <a:avLst/>
          </a:prstGeom>
        </p:spPr>
      </p:pic>
      <p:pic>
        <p:nvPicPr>
          <p:cNvPr id="9" name="Picture 8">
            <a:extLst>
              <a:ext uri="{FF2B5EF4-FFF2-40B4-BE49-F238E27FC236}">
                <a16:creationId xmlns:a16="http://schemas.microsoft.com/office/drawing/2014/main" id="{4DF20601-0287-41C2-9FC5-9544ADFA3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525" y="3851179"/>
            <a:ext cx="4002390" cy="3006821"/>
          </a:xfrm>
          <a:prstGeom prst="rect">
            <a:avLst/>
          </a:prstGeom>
        </p:spPr>
      </p:pic>
    </p:spTree>
    <p:extLst>
      <p:ext uri="{BB962C8B-B14F-4D97-AF65-F5344CB8AC3E}">
        <p14:creationId xmlns:p14="http://schemas.microsoft.com/office/powerpoint/2010/main" val="1609669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4C98-4C80-4E7C-A124-687CF3B61510}"/>
              </a:ext>
            </a:extLst>
          </p:cNvPr>
          <p:cNvSpPr>
            <a:spLocks noGrp="1"/>
          </p:cNvSpPr>
          <p:nvPr>
            <p:ph type="title"/>
          </p:nvPr>
        </p:nvSpPr>
        <p:spPr/>
        <p:txBody>
          <a:bodyPr>
            <a:normAutofit/>
          </a:bodyPr>
          <a:lstStyle/>
          <a:p>
            <a:r>
              <a:rPr lang="en-US" sz="3600" b="1" i="0" u="none" strike="noStrike" baseline="0" dirty="0">
                <a:latin typeface="VectoraLTStd-Bold"/>
              </a:rPr>
              <a:t>Case </a:t>
            </a:r>
            <a:r>
              <a:rPr lang="en-US" sz="3600" b="0" i="0" u="none" strike="noStrike" baseline="0" dirty="0">
                <a:latin typeface="VectoraLTStd-Roman"/>
              </a:rPr>
              <a:t>2</a:t>
            </a:r>
            <a:r>
              <a:rPr lang="en-US" sz="3600" b="1" i="0" u="none" strike="noStrike" baseline="0" dirty="0">
                <a:latin typeface="VectoraLTStd-Bold"/>
              </a:rPr>
              <a:t>: Foreign Body Bacterial Vaginitis</a:t>
            </a:r>
            <a:endParaRPr lang="fa-IR" sz="7200" dirty="0"/>
          </a:p>
        </p:txBody>
      </p:sp>
      <p:pic>
        <p:nvPicPr>
          <p:cNvPr id="5" name="Content Placeholder 4">
            <a:extLst>
              <a:ext uri="{FF2B5EF4-FFF2-40B4-BE49-F238E27FC236}">
                <a16:creationId xmlns:a16="http://schemas.microsoft.com/office/drawing/2014/main" id="{4479DCAB-EEA4-429E-B5E9-93F18D163C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9876" y="15607"/>
            <a:ext cx="1582737" cy="1758597"/>
          </a:xfrm>
        </p:spPr>
      </p:pic>
      <p:sp>
        <p:nvSpPr>
          <p:cNvPr id="7" name="TextBox 6">
            <a:extLst>
              <a:ext uri="{FF2B5EF4-FFF2-40B4-BE49-F238E27FC236}">
                <a16:creationId xmlns:a16="http://schemas.microsoft.com/office/drawing/2014/main" id="{D6EA06ED-9916-45C7-9E96-11906F4B6B03}"/>
              </a:ext>
            </a:extLst>
          </p:cNvPr>
          <p:cNvSpPr txBox="1"/>
          <p:nvPr/>
        </p:nvSpPr>
        <p:spPr>
          <a:xfrm>
            <a:off x="965200" y="1690688"/>
            <a:ext cx="8953500" cy="2400657"/>
          </a:xfrm>
          <a:prstGeom prst="rect">
            <a:avLst/>
          </a:prstGeom>
          <a:noFill/>
        </p:spPr>
        <p:txBody>
          <a:bodyPr wrap="square">
            <a:spAutoFit/>
          </a:bodyPr>
          <a:lstStyle/>
          <a:p>
            <a:pPr marL="342900" indent="-342900" algn="l">
              <a:buFont typeface="Arial" panose="020B0604020202020204" pitchFamily="34" charset="0"/>
              <a:buChar char="•"/>
            </a:pPr>
            <a:r>
              <a:rPr lang="en-US" sz="2400" b="1" i="0" u="none" strike="noStrike" baseline="0" dirty="0">
                <a:solidFill>
                  <a:srgbClr val="BE9A4D"/>
                </a:solidFill>
                <a:latin typeface="ACaslon-Bold"/>
              </a:rPr>
              <a:t>A 3-year-old Labrador retriever bitch </a:t>
            </a:r>
            <a:r>
              <a:rPr lang="en-US" sz="1800" b="0" i="0" u="none" strike="noStrike" baseline="0" dirty="0">
                <a:solidFill>
                  <a:srgbClr val="272627"/>
                </a:solidFill>
                <a:latin typeface="ACaslon-Regular"/>
              </a:rPr>
              <a:t>was ovariohysterectomized at 6 months of age. The owners reported that she had been licking her vulva excessively for 3 days and now had pink spotting </a:t>
            </a:r>
            <a:r>
              <a:rPr lang="de-DE" sz="1800" b="0" i="0" u="none" strike="noStrike" baseline="0" dirty="0">
                <a:solidFill>
                  <a:srgbClr val="272627"/>
                </a:solidFill>
                <a:latin typeface="ACaslon-Regular"/>
              </a:rPr>
              <a:t>on her bedding.</a:t>
            </a:r>
          </a:p>
          <a:p>
            <a:pPr marL="342900" indent="-342900" algn="l">
              <a:buFont typeface="Arial" panose="020B0604020202020204" pitchFamily="34" charset="0"/>
              <a:buChar char="•"/>
            </a:pPr>
            <a:r>
              <a:rPr lang="de-DE" sz="1800" b="0" i="0" u="none" strike="noStrike" baseline="0" dirty="0">
                <a:solidFill>
                  <a:srgbClr val="272627"/>
                </a:solidFill>
                <a:latin typeface="ACaslon-Regular"/>
              </a:rPr>
              <a:t>Pertinent examination findings </a:t>
            </a:r>
            <a:r>
              <a:rPr lang="en-US" sz="1800" b="0" i="0" u="none" strike="noStrike" baseline="0" dirty="0">
                <a:solidFill>
                  <a:srgbClr val="272627"/>
                </a:solidFill>
                <a:latin typeface="ACaslon-Regular"/>
              </a:rPr>
              <a:t>included evidence of pain on digital palpation of the vulva and vulvar excoriations. A small amount of purulent discharge was noted (</a:t>
            </a:r>
            <a:r>
              <a:rPr lang="en-US" sz="1800" b="1" i="0" u="none" strike="noStrike" baseline="0" dirty="0">
                <a:solidFill>
                  <a:srgbClr val="272627"/>
                </a:solidFill>
                <a:latin typeface="ACaslon-Semibold"/>
              </a:rPr>
              <a:t>Figure 2A</a:t>
            </a:r>
            <a:r>
              <a:rPr lang="en-US" sz="1800" b="0" i="0" u="none" strike="noStrike" baseline="0" dirty="0">
                <a:solidFill>
                  <a:srgbClr val="272627"/>
                </a:solidFill>
                <a:latin typeface="ACaslon-Regular"/>
              </a:rPr>
              <a:t>). Vaginal cytology (</a:t>
            </a:r>
            <a:r>
              <a:rPr lang="en-US" sz="1800" b="1" i="0" u="none" strike="noStrike" baseline="0" dirty="0">
                <a:solidFill>
                  <a:srgbClr val="272627"/>
                </a:solidFill>
                <a:latin typeface="ACaslon-Semibold"/>
              </a:rPr>
              <a:t>Figure 2B</a:t>
            </a:r>
            <a:r>
              <a:rPr lang="en-US" sz="1800" b="0" i="0" u="none" strike="noStrike" baseline="0" dirty="0">
                <a:solidFill>
                  <a:srgbClr val="272627"/>
                </a:solidFill>
                <a:latin typeface="ACaslon-Regular"/>
              </a:rPr>
              <a:t>) revealed moderate numbers of parabasal cells and numerous neutrophils.</a:t>
            </a:r>
          </a:p>
          <a:p>
            <a:pPr marL="342900" indent="-342900" algn="l">
              <a:buFont typeface="Arial" panose="020B0604020202020204" pitchFamily="34" charset="0"/>
              <a:buChar char="•"/>
            </a:pPr>
            <a:endParaRPr lang="fa-IR" dirty="0"/>
          </a:p>
        </p:txBody>
      </p:sp>
      <p:pic>
        <p:nvPicPr>
          <p:cNvPr id="9" name="Picture 8">
            <a:extLst>
              <a:ext uri="{FF2B5EF4-FFF2-40B4-BE49-F238E27FC236}">
                <a16:creationId xmlns:a16="http://schemas.microsoft.com/office/drawing/2014/main" id="{981F8A46-88B6-46C2-868F-906D435B6CCF}"/>
              </a:ext>
            </a:extLst>
          </p:cNvPr>
          <p:cNvPicPr>
            <a:picLocks noChangeAspect="1"/>
          </p:cNvPicPr>
          <p:nvPr/>
        </p:nvPicPr>
        <p:blipFill>
          <a:blip r:embed="rId3"/>
          <a:stretch>
            <a:fillRect/>
          </a:stretch>
        </p:blipFill>
        <p:spPr>
          <a:xfrm>
            <a:off x="317284" y="3985566"/>
            <a:ext cx="4106168" cy="2872434"/>
          </a:xfrm>
          <a:prstGeom prst="rect">
            <a:avLst/>
          </a:prstGeom>
        </p:spPr>
      </p:pic>
      <p:pic>
        <p:nvPicPr>
          <p:cNvPr id="11" name="Picture 10">
            <a:extLst>
              <a:ext uri="{FF2B5EF4-FFF2-40B4-BE49-F238E27FC236}">
                <a16:creationId xmlns:a16="http://schemas.microsoft.com/office/drawing/2014/main" id="{53B4D7FE-8D6B-46E7-B8DE-F2260526E4B7}"/>
              </a:ext>
            </a:extLst>
          </p:cNvPr>
          <p:cNvPicPr>
            <a:picLocks noChangeAspect="1"/>
          </p:cNvPicPr>
          <p:nvPr/>
        </p:nvPicPr>
        <p:blipFill>
          <a:blip r:embed="rId4"/>
          <a:stretch>
            <a:fillRect/>
          </a:stretch>
        </p:blipFill>
        <p:spPr>
          <a:xfrm>
            <a:off x="5967493" y="3603607"/>
            <a:ext cx="3170949" cy="3254394"/>
          </a:xfrm>
          <a:prstGeom prst="rect">
            <a:avLst/>
          </a:prstGeom>
        </p:spPr>
      </p:pic>
    </p:spTree>
    <p:extLst>
      <p:ext uri="{BB962C8B-B14F-4D97-AF65-F5344CB8AC3E}">
        <p14:creationId xmlns:p14="http://schemas.microsoft.com/office/powerpoint/2010/main" val="92212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EDBF9C-D351-446F-8744-A7A5DEC2D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02624" cy="4206240"/>
          </a:xfrm>
          <a:prstGeom prst="rect">
            <a:avLst/>
          </a:prstGeom>
        </p:spPr>
      </p:pic>
      <p:pic>
        <p:nvPicPr>
          <p:cNvPr id="7" name="Picture 6">
            <a:extLst>
              <a:ext uri="{FF2B5EF4-FFF2-40B4-BE49-F238E27FC236}">
                <a16:creationId xmlns:a16="http://schemas.microsoft.com/office/drawing/2014/main" id="{E5147DFB-62E5-4425-8C7D-052D72D19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203" y="1828794"/>
            <a:ext cx="6918414" cy="5020888"/>
          </a:xfrm>
          <a:prstGeom prst="rect">
            <a:avLst/>
          </a:prstGeom>
        </p:spPr>
      </p:pic>
    </p:spTree>
    <p:extLst>
      <p:ext uri="{BB962C8B-B14F-4D97-AF65-F5344CB8AC3E}">
        <p14:creationId xmlns:p14="http://schemas.microsoft.com/office/powerpoint/2010/main" val="352942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1427</Words>
  <Application>Microsoft Office PowerPoint</Application>
  <PresentationFormat>Widescreen</PresentationFormat>
  <Paragraphs>56</Paragraphs>
  <Slides>32</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32</vt:i4>
      </vt:variant>
    </vt:vector>
  </HeadingPairs>
  <TitlesOfParts>
    <vt:vector size="52" baseType="lpstr">
      <vt:lpstr>ACaslon-Bold</vt:lpstr>
      <vt:lpstr>ACaslon-Italic</vt:lpstr>
      <vt:lpstr>ACaslon-Regular</vt:lpstr>
      <vt:lpstr>ACaslon-Semibold</vt:lpstr>
      <vt:lpstr>Arial</vt:lpstr>
      <vt:lpstr>Calibri</vt:lpstr>
      <vt:lpstr>Calibri Light</vt:lpstr>
      <vt:lpstr>DM Sans</vt:lpstr>
      <vt:lpstr>GiovanniStd-Bold</vt:lpstr>
      <vt:lpstr>KievitOT-Bold</vt:lpstr>
      <vt:lpstr>Minion Pro</vt:lpstr>
      <vt:lpstr>Minion Pro SmBd</vt:lpstr>
      <vt:lpstr>PTSans-Regular</vt:lpstr>
      <vt:lpstr>Symbol</vt:lpstr>
      <vt:lpstr>Vectora LT Std Light</vt:lpstr>
      <vt:lpstr>Vectora LT Std Roman</vt:lpstr>
      <vt:lpstr>VectoraLTStd-Bold</vt:lpstr>
      <vt:lpstr>VectoraLTStd-Light</vt:lpstr>
      <vt:lpstr>VectoraLTStd-Roman</vt:lpstr>
      <vt:lpstr>Office Theme</vt:lpstr>
      <vt:lpstr>Clinical case studies</vt:lpstr>
      <vt:lpstr>Vulvar Discharge in the Bitch Ap p l i e d Cy t o l o g y: T H E R I O G E N O L O G Y NAVC Clinician’s Brief / January 2012 / Applied Cytology</vt:lpstr>
      <vt:lpstr>PowerPoint Presentation</vt:lpstr>
      <vt:lpstr>Continue case 1</vt:lpstr>
      <vt:lpstr>PowerPoint Presentation</vt:lpstr>
      <vt:lpstr>Continue case 1</vt:lpstr>
      <vt:lpstr>PowerPoint Presentation</vt:lpstr>
      <vt:lpstr>Case 2: Foreign Body Bacterial Vaginitis</vt:lpstr>
      <vt:lpstr>PowerPoint Presentation</vt:lpstr>
      <vt:lpstr>PowerPoint Presentation</vt:lpstr>
      <vt:lpstr>Continue case 2</vt:lpstr>
      <vt:lpstr>PowerPoint Presentation</vt:lpstr>
      <vt:lpstr>PowerPoint Presentation</vt:lpstr>
      <vt:lpstr>PowerPoint Presentation</vt:lpstr>
      <vt:lpstr>PowerPoint Presentation</vt:lpstr>
      <vt:lpstr>Case 43: Estrogen Exposure</vt:lpstr>
      <vt:lpstr>PowerPoint Presentation</vt:lpstr>
      <vt:lpstr>Continue case 4</vt:lpstr>
      <vt:lpstr>PowerPoint Presentation</vt:lpstr>
      <vt:lpstr>Case 5: Uterine Fluid Loss During Pregnancy</vt:lpstr>
      <vt:lpstr>PowerPoint Presentation</vt:lpstr>
      <vt:lpstr>Continue case 5</vt:lpstr>
      <vt:lpstr>PowerPoint Presentation</vt:lpstr>
      <vt:lpstr>Continue case 5</vt:lpstr>
      <vt:lpstr>Case 6: Study of a young dog with haemorrhagic vaginal discharge</vt:lpstr>
      <vt:lpstr>PowerPoint Presentation</vt:lpstr>
      <vt:lpstr>Case 7: Ovarian remnant syndrome (ORS) Clinical Theriogenology 2022; 14: 370 Ovarian remnant syndrome in small animals: case series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case studies</dc:title>
  <dc:creator>Man</dc:creator>
  <cp:lastModifiedBy>VET office</cp:lastModifiedBy>
  <cp:revision>57</cp:revision>
  <dcterms:created xsi:type="dcterms:W3CDTF">2025-12-02T03:22:12Z</dcterms:created>
  <dcterms:modified xsi:type="dcterms:W3CDTF">2025-12-04T04:57:23Z</dcterms:modified>
</cp:coreProperties>
</file>